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0" r:id="rId1"/>
  </p:sldMasterIdLst>
  <p:notesMasterIdLst>
    <p:notesMasterId r:id="rId14"/>
  </p:notesMasterIdLst>
  <p:sldIdLst>
    <p:sldId id="336" r:id="rId2"/>
    <p:sldId id="314" r:id="rId3"/>
    <p:sldId id="262" r:id="rId4"/>
    <p:sldId id="267" r:id="rId5"/>
    <p:sldId id="343" r:id="rId6"/>
    <p:sldId id="345" r:id="rId7"/>
    <p:sldId id="303" r:id="rId8"/>
    <p:sldId id="350" r:id="rId9"/>
    <p:sldId id="313" r:id="rId10"/>
    <p:sldId id="309" r:id="rId11"/>
    <p:sldId id="351" r:id="rId12"/>
    <p:sldId id="316" r:id="rId13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50E"/>
    <a:srgbClr val="6AE7FF"/>
    <a:srgbClr val="04497D"/>
    <a:srgbClr val="2782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32" autoAdjust="0"/>
    <p:restoredTop sz="94664" autoAdjust="0"/>
  </p:normalViewPr>
  <p:slideViewPr>
    <p:cSldViewPr snapToGrid="0">
      <p:cViewPr varScale="1">
        <p:scale>
          <a:sx n="70" d="100"/>
          <a:sy n="70" d="100"/>
        </p:scale>
        <p:origin x="654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7F6C1-9603-45EE-A0D2-F3D33C7FD7D2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11E28E-8D29-409A-8F38-39A934621C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162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611E28E-8D29-409A-8F38-39A934621C2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2044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07936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2765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611E28E-8D29-409A-8F38-39A934621C2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0076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32847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611E28E-8D29-409A-8F38-39A934621C2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03845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611E28E-8D29-409A-8F38-39A934621C2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378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8552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611E28E-8D29-409A-8F38-39A934621C2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2155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2172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611E28E-8D29-409A-8F38-39A934621C2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69939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7687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Tm="3000">
        <p:pull/>
      </p:transition>
    </mc:Choice>
    <mc:Fallback xmlns="">
      <p:transition spd="slow" advTm="3000">
        <p:pull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Tm="3000">
        <p:pull/>
      </p:transition>
    </mc:Choice>
    <mc:Fallback xmlns="">
      <p:transition spd="slow" advTm="3000">
        <p:pull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0"/>
          </p:nvPr>
        </p:nvSpPr>
        <p:spPr>
          <a:xfrm>
            <a:off x="2491702" y="2599029"/>
            <a:ext cx="1524375" cy="1768276"/>
          </a:xfrm>
          <a:custGeom>
            <a:avLst/>
            <a:gdLst>
              <a:gd name="connsiteX0" fmla="*/ 762187 w 1524375"/>
              <a:gd name="connsiteY0" fmla="*/ 0 h 1768276"/>
              <a:gd name="connsiteX1" fmla="*/ 1524375 w 1524375"/>
              <a:gd name="connsiteY1" fmla="*/ 381094 h 1768276"/>
              <a:gd name="connsiteX2" fmla="*/ 1524375 w 1524375"/>
              <a:gd name="connsiteY2" fmla="*/ 1387182 h 1768276"/>
              <a:gd name="connsiteX3" fmla="*/ 762187 w 1524375"/>
              <a:gd name="connsiteY3" fmla="*/ 1768276 h 1768276"/>
              <a:gd name="connsiteX4" fmla="*/ 0 w 1524375"/>
              <a:gd name="connsiteY4" fmla="*/ 1387182 h 1768276"/>
              <a:gd name="connsiteX5" fmla="*/ 0 w 1524375"/>
              <a:gd name="connsiteY5" fmla="*/ 381094 h 1768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4375" h="1768276">
                <a:moveTo>
                  <a:pt x="762187" y="0"/>
                </a:moveTo>
                <a:lnTo>
                  <a:pt x="1524375" y="381094"/>
                </a:lnTo>
                <a:lnTo>
                  <a:pt x="1524375" y="1387182"/>
                </a:lnTo>
                <a:lnTo>
                  <a:pt x="762187" y="1768276"/>
                </a:lnTo>
                <a:lnTo>
                  <a:pt x="0" y="1387182"/>
                </a:lnTo>
                <a:lnTo>
                  <a:pt x="0" y="3810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1"/>
          </p:nvPr>
        </p:nvSpPr>
        <p:spPr>
          <a:xfrm>
            <a:off x="5333813" y="2599029"/>
            <a:ext cx="1524375" cy="1768276"/>
          </a:xfrm>
          <a:custGeom>
            <a:avLst/>
            <a:gdLst>
              <a:gd name="connsiteX0" fmla="*/ 762187 w 1524375"/>
              <a:gd name="connsiteY0" fmla="*/ 0 h 1768276"/>
              <a:gd name="connsiteX1" fmla="*/ 1524375 w 1524375"/>
              <a:gd name="connsiteY1" fmla="*/ 381094 h 1768276"/>
              <a:gd name="connsiteX2" fmla="*/ 1524375 w 1524375"/>
              <a:gd name="connsiteY2" fmla="*/ 1387182 h 1768276"/>
              <a:gd name="connsiteX3" fmla="*/ 762187 w 1524375"/>
              <a:gd name="connsiteY3" fmla="*/ 1768276 h 1768276"/>
              <a:gd name="connsiteX4" fmla="*/ 0 w 1524375"/>
              <a:gd name="connsiteY4" fmla="*/ 1387182 h 1768276"/>
              <a:gd name="connsiteX5" fmla="*/ 0 w 1524375"/>
              <a:gd name="connsiteY5" fmla="*/ 381094 h 1768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4375" h="1768276">
                <a:moveTo>
                  <a:pt x="762187" y="0"/>
                </a:moveTo>
                <a:lnTo>
                  <a:pt x="1524375" y="381094"/>
                </a:lnTo>
                <a:lnTo>
                  <a:pt x="1524375" y="1387182"/>
                </a:lnTo>
                <a:lnTo>
                  <a:pt x="762187" y="1768276"/>
                </a:lnTo>
                <a:lnTo>
                  <a:pt x="0" y="1387182"/>
                </a:lnTo>
                <a:lnTo>
                  <a:pt x="0" y="3810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8175922" y="2599029"/>
            <a:ext cx="1524374" cy="1768276"/>
          </a:xfrm>
          <a:custGeom>
            <a:avLst/>
            <a:gdLst>
              <a:gd name="connsiteX0" fmla="*/ 762186 w 1524374"/>
              <a:gd name="connsiteY0" fmla="*/ 0 h 1768276"/>
              <a:gd name="connsiteX1" fmla="*/ 1524374 w 1524374"/>
              <a:gd name="connsiteY1" fmla="*/ 381094 h 1768276"/>
              <a:gd name="connsiteX2" fmla="*/ 1524374 w 1524374"/>
              <a:gd name="connsiteY2" fmla="*/ 1387182 h 1768276"/>
              <a:gd name="connsiteX3" fmla="*/ 762186 w 1524374"/>
              <a:gd name="connsiteY3" fmla="*/ 1768276 h 1768276"/>
              <a:gd name="connsiteX4" fmla="*/ 0 w 1524374"/>
              <a:gd name="connsiteY4" fmla="*/ 1387182 h 1768276"/>
              <a:gd name="connsiteX5" fmla="*/ 0 w 1524374"/>
              <a:gd name="connsiteY5" fmla="*/ 381094 h 1768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4374" h="1768276">
                <a:moveTo>
                  <a:pt x="762186" y="0"/>
                </a:moveTo>
                <a:lnTo>
                  <a:pt x="1524374" y="381094"/>
                </a:lnTo>
                <a:lnTo>
                  <a:pt x="1524374" y="1387182"/>
                </a:lnTo>
                <a:lnTo>
                  <a:pt x="762186" y="1768276"/>
                </a:lnTo>
                <a:lnTo>
                  <a:pt x="0" y="1387182"/>
                </a:lnTo>
                <a:lnTo>
                  <a:pt x="0" y="3810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Tm="3000">
        <p:pull/>
      </p:transition>
    </mc:Choice>
    <mc:Fallback xmlns="">
      <p:transition spd="slow" advTm="3000">
        <p:pull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3027005" y="2294412"/>
            <a:ext cx="6138930" cy="2149050"/>
          </a:xfrm>
          <a:custGeom>
            <a:avLst/>
            <a:gdLst>
              <a:gd name="connsiteX0" fmla="*/ 0 w 6138930"/>
              <a:gd name="connsiteY0" fmla="*/ 0 h 2149050"/>
              <a:gd name="connsiteX1" fmla="*/ 6138930 w 6138930"/>
              <a:gd name="connsiteY1" fmla="*/ 0 h 2149050"/>
              <a:gd name="connsiteX2" fmla="*/ 6138930 w 6138930"/>
              <a:gd name="connsiteY2" fmla="*/ 2149050 h 2149050"/>
              <a:gd name="connsiteX3" fmla="*/ 0 w 6138930"/>
              <a:gd name="connsiteY3" fmla="*/ 2149050 h 214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38930" h="2149050">
                <a:moveTo>
                  <a:pt x="0" y="0"/>
                </a:moveTo>
                <a:lnTo>
                  <a:pt x="6138930" y="0"/>
                </a:lnTo>
                <a:lnTo>
                  <a:pt x="6138930" y="2149050"/>
                </a:lnTo>
                <a:lnTo>
                  <a:pt x="0" y="21490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Tm="3000">
        <p:pull/>
      </p:transition>
    </mc:Choice>
    <mc:Fallback xmlns="">
      <p:transition spd="slow" advTm="3000">
        <p:pull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1765935" y="2872740"/>
            <a:ext cx="2446020" cy="1927860"/>
          </a:xfrm>
          <a:custGeom>
            <a:avLst/>
            <a:gdLst>
              <a:gd name="connsiteX0" fmla="*/ 152400 w 2446020"/>
              <a:gd name="connsiteY0" fmla="*/ 0 h 1927860"/>
              <a:gd name="connsiteX1" fmla="*/ 2125980 w 2446020"/>
              <a:gd name="connsiteY1" fmla="*/ 0 h 1927860"/>
              <a:gd name="connsiteX2" fmla="*/ 2171700 w 2446020"/>
              <a:gd name="connsiteY2" fmla="*/ 53340 h 1927860"/>
              <a:gd name="connsiteX3" fmla="*/ 2286000 w 2446020"/>
              <a:gd name="connsiteY3" fmla="*/ 53340 h 1927860"/>
              <a:gd name="connsiteX4" fmla="*/ 2400300 w 2446020"/>
              <a:gd name="connsiteY4" fmla="*/ 144780 h 1927860"/>
              <a:gd name="connsiteX5" fmla="*/ 2392680 w 2446020"/>
              <a:gd name="connsiteY5" fmla="*/ 251460 h 1927860"/>
              <a:gd name="connsiteX6" fmla="*/ 2446020 w 2446020"/>
              <a:gd name="connsiteY6" fmla="*/ 350520 h 1927860"/>
              <a:gd name="connsiteX7" fmla="*/ 2446020 w 2446020"/>
              <a:gd name="connsiteY7" fmla="*/ 1760220 h 1927860"/>
              <a:gd name="connsiteX8" fmla="*/ 2308860 w 2446020"/>
              <a:gd name="connsiteY8" fmla="*/ 1912620 h 1927860"/>
              <a:gd name="connsiteX9" fmla="*/ 213360 w 2446020"/>
              <a:gd name="connsiteY9" fmla="*/ 1927860 h 1927860"/>
              <a:gd name="connsiteX10" fmla="*/ 14605 w 2446020"/>
              <a:gd name="connsiteY10" fmla="*/ 1778000 h 1927860"/>
              <a:gd name="connsiteX11" fmla="*/ 0 w 2446020"/>
              <a:gd name="connsiteY11" fmla="*/ 144780 h 1927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6020" h="1927860">
                <a:moveTo>
                  <a:pt x="152400" y="0"/>
                </a:moveTo>
                <a:lnTo>
                  <a:pt x="2125980" y="0"/>
                </a:lnTo>
                <a:lnTo>
                  <a:pt x="2171700" y="53340"/>
                </a:lnTo>
                <a:lnTo>
                  <a:pt x="2286000" y="53340"/>
                </a:lnTo>
                <a:lnTo>
                  <a:pt x="2400300" y="144780"/>
                </a:lnTo>
                <a:lnTo>
                  <a:pt x="2392680" y="251460"/>
                </a:lnTo>
                <a:lnTo>
                  <a:pt x="2446020" y="350520"/>
                </a:lnTo>
                <a:lnTo>
                  <a:pt x="2446020" y="1760220"/>
                </a:lnTo>
                <a:lnTo>
                  <a:pt x="2308860" y="1912620"/>
                </a:lnTo>
                <a:lnTo>
                  <a:pt x="213360" y="1927860"/>
                </a:lnTo>
                <a:lnTo>
                  <a:pt x="14605" y="1778000"/>
                </a:lnTo>
                <a:lnTo>
                  <a:pt x="0" y="14478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4937760" y="2872740"/>
            <a:ext cx="2446020" cy="1927860"/>
          </a:xfrm>
          <a:custGeom>
            <a:avLst/>
            <a:gdLst>
              <a:gd name="connsiteX0" fmla="*/ 152400 w 2446020"/>
              <a:gd name="connsiteY0" fmla="*/ 0 h 1927860"/>
              <a:gd name="connsiteX1" fmla="*/ 2125980 w 2446020"/>
              <a:gd name="connsiteY1" fmla="*/ 0 h 1927860"/>
              <a:gd name="connsiteX2" fmla="*/ 2171700 w 2446020"/>
              <a:gd name="connsiteY2" fmla="*/ 53340 h 1927860"/>
              <a:gd name="connsiteX3" fmla="*/ 2286000 w 2446020"/>
              <a:gd name="connsiteY3" fmla="*/ 53340 h 1927860"/>
              <a:gd name="connsiteX4" fmla="*/ 2400300 w 2446020"/>
              <a:gd name="connsiteY4" fmla="*/ 144780 h 1927860"/>
              <a:gd name="connsiteX5" fmla="*/ 2392680 w 2446020"/>
              <a:gd name="connsiteY5" fmla="*/ 251460 h 1927860"/>
              <a:gd name="connsiteX6" fmla="*/ 2446020 w 2446020"/>
              <a:gd name="connsiteY6" fmla="*/ 350520 h 1927860"/>
              <a:gd name="connsiteX7" fmla="*/ 2446020 w 2446020"/>
              <a:gd name="connsiteY7" fmla="*/ 1760220 h 1927860"/>
              <a:gd name="connsiteX8" fmla="*/ 2308860 w 2446020"/>
              <a:gd name="connsiteY8" fmla="*/ 1912620 h 1927860"/>
              <a:gd name="connsiteX9" fmla="*/ 213360 w 2446020"/>
              <a:gd name="connsiteY9" fmla="*/ 1927860 h 1927860"/>
              <a:gd name="connsiteX10" fmla="*/ 14605 w 2446020"/>
              <a:gd name="connsiteY10" fmla="*/ 1778000 h 1927860"/>
              <a:gd name="connsiteX11" fmla="*/ 0 w 2446020"/>
              <a:gd name="connsiteY11" fmla="*/ 144780 h 1927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6020" h="1927860">
                <a:moveTo>
                  <a:pt x="152400" y="0"/>
                </a:moveTo>
                <a:lnTo>
                  <a:pt x="2125980" y="0"/>
                </a:lnTo>
                <a:lnTo>
                  <a:pt x="2171700" y="53340"/>
                </a:lnTo>
                <a:lnTo>
                  <a:pt x="2286000" y="53340"/>
                </a:lnTo>
                <a:lnTo>
                  <a:pt x="2400300" y="144780"/>
                </a:lnTo>
                <a:lnTo>
                  <a:pt x="2392680" y="251460"/>
                </a:lnTo>
                <a:lnTo>
                  <a:pt x="2446020" y="350520"/>
                </a:lnTo>
                <a:lnTo>
                  <a:pt x="2446020" y="1760220"/>
                </a:lnTo>
                <a:lnTo>
                  <a:pt x="2308860" y="1912620"/>
                </a:lnTo>
                <a:lnTo>
                  <a:pt x="213360" y="1927860"/>
                </a:lnTo>
                <a:lnTo>
                  <a:pt x="14605" y="1778000"/>
                </a:lnTo>
                <a:lnTo>
                  <a:pt x="0" y="14478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Tm="3000">
        <p:pull/>
      </p:transition>
    </mc:Choice>
    <mc:Fallback xmlns="">
      <p:transition spd="slow" advTm="3000">
        <p:pull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e48e1d0cbffed09322e60ec6a930eaf3"/>
          <p:cNvPicPr>
            <a:picLocks noChangeAspect="1"/>
          </p:cNvPicPr>
          <p:nvPr userDrawn="1"/>
        </p:nvPicPr>
        <p:blipFill>
          <a:blip r:embed="rId7"/>
          <a:srcRect l="2081" r="13876"/>
          <a:stretch>
            <a:fillRect/>
          </a:stretch>
        </p:blipFill>
        <p:spPr>
          <a:xfrm>
            <a:off x="-60325" y="-5080"/>
            <a:ext cx="12313285" cy="686816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-60325" y="-5080"/>
            <a:ext cx="12313285" cy="686943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</p:sldLayoutIdLst>
  <mc:AlternateContent xmlns:mc="http://schemas.openxmlformats.org/markup-compatibility/2006" xmlns:p14="http://schemas.microsoft.com/office/powerpoint/2010/main">
    <mc:Choice Requires="p14">
      <p:transition spd="slow" p14:dur="1750" advTm="3000">
        <p:pull/>
      </p:transition>
    </mc:Choice>
    <mc:Fallback xmlns="">
      <p:transition spd="slow" advTm="3000">
        <p:pull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">
            <a:extLst>
              <a:ext uri="{FF2B5EF4-FFF2-40B4-BE49-F238E27FC236}">
                <a16:creationId xmlns:a16="http://schemas.microsoft.com/office/drawing/2014/main" id="{199B1345-3695-4E4A-A564-9A3AE747342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/>
          <a:srcRect l="29375" t="8359" r="31250" b="8359"/>
          <a:stretch>
            <a:fillRect/>
          </a:stretch>
        </p:blipFill>
        <p:spPr>
          <a:xfrm>
            <a:off x="1501254" y="832513"/>
            <a:ext cx="5363570" cy="3560341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DAB3AB68-E6BE-46E6-921F-2B7935E859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479" t="20556" r="9479" b="22407"/>
          <a:stretch>
            <a:fillRect/>
          </a:stretch>
        </p:blipFill>
        <p:spPr>
          <a:xfrm>
            <a:off x="6218790" y="1848256"/>
            <a:ext cx="6112847" cy="2957208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701986" y="2732812"/>
            <a:ext cx="1913373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4400" b="1" dirty="0">
                <a:solidFill>
                  <a:srgbClr val="6AE7FF"/>
                </a:solidFill>
                <a:cs typeface="+mn-ea"/>
                <a:sym typeface="+mn-lt"/>
              </a:rPr>
              <a:t>Lenovo</a:t>
            </a: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srgbClr val="6AE7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08A768C-CE79-469E-9F9A-F5318D457309}"/>
              </a:ext>
            </a:extLst>
          </p:cNvPr>
          <p:cNvSpPr txBox="1"/>
          <p:nvPr/>
        </p:nvSpPr>
        <p:spPr>
          <a:xfrm>
            <a:off x="6966711" y="2447747"/>
            <a:ext cx="48817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1600" dirty="0">
                <a:solidFill>
                  <a:srgbClr val="10FBFE"/>
                </a:solidFill>
                <a:cs typeface="+mn-ea"/>
                <a:sym typeface="+mn-lt"/>
              </a:rPr>
              <a:t>Comparation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10FBF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5A7AD65-B95B-4F33-9220-835E58BEF3B9}"/>
              </a:ext>
            </a:extLst>
          </p:cNvPr>
          <p:cNvSpPr/>
          <p:nvPr/>
        </p:nvSpPr>
        <p:spPr>
          <a:xfrm>
            <a:off x="8450891" y="3780493"/>
            <a:ext cx="19133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zh-CN" dirty="0">
                <a:cs typeface="+mn-ea"/>
                <a:sym typeface="+mn-lt"/>
              </a:rPr>
              <a:t>Let’s Go</a:t>
            </a:r>
          </a:p>
        </p:txBody>
      </p:sp>
      <p:pic>
        <p:nvPicPr>
          <p:cNvPr id="16" name="图片 1">
            <a:extLst>
              <a:ext uri="{FF2B5EF4-FFF2-40B4-BE49-F238E27FC236}">
                <a16:creationId xmlns:a16="http://schemas.microsoft.com/office/drawing/2014/main" id="{70259080-D640-4A94-8805-16009A8201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4770" y="1262985"/>
            <a:ext cx="3913656" cy="2776752"/>
          </a:xfrm>
          <a:prstGeom prst="rect">
            <a:avLst/>
          </a:prstGeom>
        </p:spPr>
      </p:pic>
      <p:sp>
        <p:nvSpPr>
          <p:cNvPr id="24" name="文本框 10">
            <a:extLst>
              <a:ext uri="{FF2B5EF4-FFF2-40B4-BE49-F238E27FC236}">
                <a16:creationId xmlns:a16="http://schemas.microsoft.com/office/drawing/2014/main" id="{0C168962-6847-450C-A4CD-71A0B2A6A801}"/>
              </a:ext>
            </a:extLst>
          </p:cNvPr>
          <p:cNvSpPr txBox="1"/>
          <p:nvPr/>
        </p:nvSpPr>
        <p:spPr>
          <a:xfrm>
            <a:off x="8380938" y="2732811"/>
            <a:ext cx="1098525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4400" b="1" dirty="0">
                <a:solidFill>
                  <a:srgbClr val="6AE7FF"/>
                </a:solidFill>
                <a:cs typeface="+mn-ea"/>
                <a:sym typeface="+mn-lt"/>
              </a:rPr>
              <a:t>VS</a:t>
            </a: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srgbClr val="6AE7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文本框 10">
            <a:extLst>
              <a:ext uri="{FF2B5EF4-FFF2-40B4-BE49-F238E27FC236}">
                <a16:creationId xmlns:a16="http://schemas.microsoft.com/office/drawing/2014/main" id="{6ED08195-617C-4F77-9D55-584568BD8B29}"/>
              </a:ext>
            </a:extLst>
          </p:cNvPr>
          <p:cNvSpPr txBox="1"/>
          <p:nvPr/>
        </p:nvSpPr>
        <p:spPr>
          <a:xfrm>
            <a:off x="9153221" y="2732810"/>
            <a:ext cx="295544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4400" b="1" dirty="0">
                <a:solidFill>
                  <a:srgbClr val="6AE7FF"/>
                </a:solidFill>
                <a:cs typeface="+mn-ea"/>
                <a:sym typeface="+mn-lt"/>
              </a:rPr>
              <a:t>ROG ASUS</a:t>
            </a: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srgbClr val="6AE7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6" name="图片 2">
            <a:extLst>
              <a:ext uri="{FF2B5EF4-FFF2-40B4-BE49-F238E27FC236}">
                <a16:creationId xmlns:a16="http://schemas.microsoft.com/office/drawing/2014/main" id="{2026C800-E456-4866-8293-E2FFD8105F4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/>
          <a:srcRect l="29375" t="8359" r="31250" b="8359"/>
          <a:stretch>
            <a:fillRect/>
          </a:stretch>
        </p:blipFill>
        <p:spPr>
          <a:xfrm>
            <a:off x="-249281" y="2612683"/>
            <a:ext cx="4983893" cy="3560341"/>
          </a:xfrm>
          <a:prstGeom prst="rect">
            <a:avLst/>
          </a:prstGeom>
        </p:spPr>
      </p:pic>
      <p:pic>
        <p:nvPicPr>
          <p:cNvPr id="27" name="图片 1">
            <a:extLst>
              <a:ext uri="{FF2B5EF4-FFF2-40B4-BE49-F238E27FC236}">
                <a16:creationId xmlns:a16="http://schemas.microsoft.com/office/drawing/2014/main" id="{0C53FC57-689E-4FA8-8CC2-C691A650752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4235" y="2607570"/>
            <a:ext cx="3728855" cy="372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61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25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800"/>
                            </p:stCondLst>
                            <p:childTnLst>
                              <p:par>
                                <p:cTn id="3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600"/>
                            </p:stCondLst>
                            <p:childTnLst>
                              <p:par>
                                <p:cTn id="43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600"/>
                            </p:stCondLst>
                            <p:childTnLst>
                              <p:par>
                                <p:cTn id="4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/>
      <p:bldP spid="7" grpId="1"/>
      <p:bldP spid="24" grpId="0" animBg="1"/>
      <p:bldP spid="2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>
            <a:extLst>
              <a:ext uri="{FF2B5EF4-FFF2-40B4-BE49-F238E27FC236}">
                <a16:creationId xmlns:a16="http://schemas.microsoft.com/office/drawing/2014/main" id="{311A5112-7398-4D1F-A9B1-EB639442A312}"/>
              </a:ext>
            </a:extLst>
          </p:cNvPr>
          <p:cNvGrpSpPr/>
          <p:nvPr/>
        </p:nvGrpSpPr>
        <p:grpSpPr>
          <a:xfrm>
            <a:off x="354330" y="377190"/>
            <a:ext cx="606425" cy="606425"/>
            <a:chOff x="2089" y="2413"/>
            <a:chExt cx="1152" cy="1152"/>
          </a:xfrm>
        </p:grpSpPr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44849C56-3445-4C43-BDDE-86E85C04687D}"/>
                </a:ext>
              </a:extLst>
            </p:cNvPr>
            <p:cNvSpPr/>
            <p:nvPr/>
          </p:nvSpPr>
          <p:spPr>
            <a:xfrm>
              <a:off x="2089" y="2413"/>
              <a:ext cx="1152" cy="1152"/>
            </a:xfrm>
            <a:prstGeom prst="ellipse">
              <a:avLst/>
            </a:prstGeom>
            <a:solidFill>
              <a:srgbClr val="6AE7F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C07D3615-C9A8-4F30-AFFC-2276C7513C4A}"/>
                </a:ext>
              </a:extLst>
            </p:cNvPr>
            <p:cNvSpPr/>
            <p:nvPr/>
          </p:nvSpPr>
          <p:spPr>
            <a:xfrm>
              <a:off x="2237" y="2562"/>
              <a:ext cx="855" cy="855"/>
            </a:xfrm>
            <a:prstGeom prst="ellipse">
              <a:avLst/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</a:p>
          </p:txBody>
        </p: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0434EFAC-3E71-490A-8D59-AF909E4B2EEE}"/>
              </a:ext>
            </a:extLst>
          </p:cNvPr>
          <p:cNvSpPr txBox="1"/>
          <p:nvPr/>
        </p:nvSpPr>
        <p:spPr>
          <a:xfrm>
            <a:off x="960755" y="481330"/>
            <a:ext cx="5820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000" b="1" dirty="0">
                <a:solidFill>
                  <a:srgbClr val="10FBFE"/>
                </a:solidFill>
                <a:cs typeface="+mn-ea"/>
                <a:sym typeface="+mn-lt"/>
              </a:rPr>
              <a:t>COMPARATION</a:t>
            </a:r>
            <a:endParaRPr lang="zh-CN" altLang="en-US" sz="1600" b="1" dirty="0">
              <a:solidFill>
                <a:srgbClr val="10FBFE"/>
              </a:solidFill>
              <a:cs typeface="+mn-ea"/>
              <a:sym typeface="+mn-lt"/>
            </a:endParaRPr>
          </a:p>
        </p:txBody>
      </p:sp>
      <p:cxnSp>
        <p:nvCxnSpPr>
          <p:cNvPr id="55" name="直接连接符 1">
            <a:extLst>
              <a:ext uri="{FF2B5EF4-FFF2-40B4-BE49-F238E27FC236}">
                <a16:creationId xmlns:a16="http://schemas.microsoft.com/office/drawing/2014/main" id="{BCCC2E3B-5895-47C1-812B-AD394E7BB46C}"/>
              </a:ext>
            </a:extLst>
          </p:cNvPr>
          <p:cNvCxnSpPr>
            <a:cxnSpLocks/>
          </p:cNvCxnSpPr>
          <p:nvPr/>
        </p:nvCxnSpPr>
        <p:spPr>
          <a:xfrm>
            <a:off x="6096000" y="2006221"/>
            <a:ext cx="0" cy="5236408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1">
            <a:extLst>
              <a:ext uri="{FF2B5EF4-FFF2-40B4-BE49-F238E27FC236}">
                <a16:creationId xmlns:a16="http://schemas.microsoft.com/office/drawing/2014/main" id="{C3B78958-9059-4F5B-AD4B-FBF4C803A0C1}"/>
              </a:ext>
            </a:extLst>
          </p:cNvPr>
          <p:cNvCxnSpPr>
            <a:cxnSpLocks/>
          </p:cNvCxnSpPr>
          <p:nvPr/>
        </p:nvCxnSpPr>
        <p:spPr>
          <a:xfrm>
            <a:off x="1596000" y="2554487"/>
            <a:ext cx="9000000" cy="0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1">
            <a:extLst>
              <a:ext uri="{FF2B5EF4-FFF2-40B4-BE49-F238E27FC236}">
                <a16:creationId xmlns:a16="http://schemas.microsoft.com/office/drawing/2014/main" id="{2342A025-BFFA-4B4E-B4CC-97A3E9FF884C}"/>
              </a:ext>
            </a:extLst>
          </p:cNvPr>
          <p:cNvCxnSpPr>
            <a:cxnSpLocks/>
          </p:cNvCxnSpPr>
          <p:nvPr/>
        </p:nvCxnSpPr>
        <p:spPr>
          <a:xfrm>
            <a:off x="1605522" y="3792741"/>
            <a:ext cx="9000000" cy="0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1">
            <a:extLst>
              <a:ext uri="{FF2B5EF4-FFF2-40B4-BE49-F238E27FC236}">
                <a16:creationId xmlns:a16="http://schemas.microsoft.com/office/drawing/2014/main" id="{3AFB993E-B3F2-4C4B-9F3D-6AFC50337557}"/>
              </a:ext>
            </a:extLst>
          </p:cNvPr>
          <p:cNvCxnSpPr>
            <a:cxnSpLocks/>
          </p:cNvCxnSpPr>
          <p:nvPr/>
        </p:nvCxnSpPr>
        <p:spPr>
          <a:xfrm>
            <a:off x="1615043" y="4716657"/>
            <a:ext cx="9000000" cy="0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1">
            <a:extLst>
              <a:ext uri="{FF2B5EF4-FFF2-40B4-BE49-F238E27FC236}">
                <a16:creationId xmlns:a16="http://schemas.microsoft.com/office/drawing/2014/main" id="{0A9DC03E-A7B0-48D0-9F10-2C9D85D1B742}"/>
              </a:ext>
            </a:extLst>
          </p:cNvPr>
          <p:cNvCxnSpPr>
            <a:cxnSpLocks/>
          </p:cNvCxnSpPr>
          <p:nvPr/>
        </p:nvCxnSpPr>
        <p:spPr>
          <a:xfrm>
            <a:off x="1624563" y="5654873"/>
            <a:ext cx="9000000" cy="0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7">
            <a:extLst>
              <a:ext uri="{FF2B5EF4-FFF2-40B4-BE49-F238E27FC236}">
                <a16:creationId xmlns:a16="http://schemas.microsoft.com/office/drawing/2014/main" id="{C3E0DC2B-D5A9-4C8C-8964-E6AA37BAE6FD}"/>
              </a:ext>
            </a:extLst>
          </p:cNvPr>
          <p:cNvSpPr txBox="1"/>
          <p:nvPr/>
        </p:nvSpPr>
        <p:spPr bwMode="auto">
          <a:xfrm>
            <a:off x="6271185" y="1874464"/>
            <a:ext cx="4281705" cy="64633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>
              <a:defRPr/>
            </a:pPr>
            <a:r>
              <a:rPr lang="en-US" altLang="zh-CN" sz="3600" b="1" kern="0" dirty="0"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cs typeface="+mn-ea"/>
                <a:sym typeface="+mn-lt"/>
              </a:rPr>
              <a:t>ROG Zephyrus G14 </a:t>
            </a:r>
          </a:p>
        </p:txBody>
      </p:sp>
      <p:sp>
        <p:nvSpPr>
          <p:cNvPr id="80" name="文本框 7">
            <a:extLst>
              <a:ext uri="{FF2B5EF4-FFF2-40B4-BE49-F238E27FC236}">
                <a16:creationId xmlns:a16="http://schemas.microsoft.com/office/drawing/2014/main" id="{2FC630C3-46E6-419B-B52E-90992A93ABE0}"/>
              </a:ext>
            </a:extLst>
          </p:cNvPr>
          <p:cNvSpPr txBox="1"/>
          <p:nvPr/>
        </p:nvSpPr>
        <p:spPr bwMode="auto">
          <a:xfrm>
            <a:off x="1729948" y="1895028"/>
            <a:ext cx="4281705" cy="64633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>
              <a:defRPr/>
            </a:pPr>
            <a:r>
              <a:rPr lang="en-US" altLang="zh-CN" sz="3600" b="1" kern="0" dirty="0"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cs typeface="+mn-ea"/>
                <a:sym typeface="+mn-lt"/>
              </a:rPr>
              <a:t>Lenovo Legion Y740</a:t>
            </a:r>
          </a:p>
        </p:txBody>
      </p:sp>
      <p:grpSp>
        <p:nvGrpSpPr>
          <p:cNvPr id="81" name="组合 19">
            <a:extLst>
              <a:ext uri="{FF2B5EF4-FFF2-40B4-BE49-F238E27FC236}">
                <a16:creationId xmlns:a16="http://schemas.microsoft.com/office/drawing/2014/main" id="{9E45C9B3-B89B-421A-B95B-08B7F6FD4BAE}"/>
              </a:ext>
            </a:extLst>
          </p:cNvPr>
          <p:cNvGrpSpPr/>
          <p:nvPr/>
        </p:nvGrpSpPr>
        <p:grpSpPr>
          <a:xfrm>
            <a:off x="1833193" y="2657955"/>
            <a:ext cx="4178460" cy="1259541"/>
            <a:chOff x="8402843" y="5036936"/>
            <a:chExt cx="1837387" cy="1259541"/>
          </a:xfrm>
        </p:grpSpPr>
        <p:sp>
          <p:nvSpPr>
            <p:cNvPr id="82" name="文本框 6">
              <a:extLst>
                <a:ext uri="{FF2B5EF4-FFF2-40B4-BE49-F238E27FC236}">
                  <a16:creationId xmlns:a16="http://schemas.microsoft.com/office/drawing/2014/main" id="{B9206869-BCB6-43A8-97BB-6EAE4CC02C34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894732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Intel Core i7-9750H (2.60 GHz base frequency, up to 4.50 GHz with Intel Turbo Boost)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83" name="文本框 7">
              <a:extLst>
                <a:ext uri="{FF2B5EF4-FFF2-40B4-BE49-F238E27FC236}">
                  <a16:creationId xmlns:a16="http://schemas.microsoft.com/office/drawing/2014/main" id="{D0A3BA74-8BBE-470D-9251-2BFC138D7818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Processor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4" name="组合 19">
            <a:extLst>
              <a:ext uri="{FF2B5EF4-FFF2-40B4-BE49-F238E27FC236}">
                <a16:creationId xmlns:a16="http://schemas.microsoft.com/office/drawing/2014/main" id="{FEEDD5A3-41D3-40E6-83B6-1A458F17FA2F}"/>
              </a:ext>
            </a:extLst>
          </p:cNvPr>
          <p:cNvGrpSpPr/>
          <p:nvPr/>
        </p:nvGrpSpPr>
        <p:grpSpPr>
          <a:xfrm>
            <a:off x="6529018" y="2657955"/>
            <a:ext cx="3973113" cy="1259541"/>
            <a:chOff x="8402843" y="5036936"/>
            <a:chExt cx="1837387" cy="1259541"/>
          </a:xfrm>
        </p:grpSpPr>
        <p:sp>
          <p:nvSpPr>
            <p:cNvPr id="85" name="文本框 6">
              <a:extLst>
                <a:ext uri="{FF2B5EF4-FFF2-40B4-BE49-F238E27FC236}">
                  <a16:creationId xmlns:a16="http://schemas.microsoft.com/office/drawing/2014/main" id="{4C4D54BA-E9D5-48FA-9920-BDDED6C356DE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894732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AMD </a:t>
              </a:r>
              <a:r>
                <a:rPr lang="en-IN" altLang="zh-CN" sz="1200" dirty="0" err="1">
                  <a:solidFill>
                    <a:srgbClr val="10FBFE"/>
                  </a:solidFill>
                  <a:cs typeface="+mn-ea"/>
                  <a:sym typeface="+mn-lt"/>
                </a:rPr>
                <a:t>Ryzen</a:t>
              </a: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 9 4900HS (3.30 GHz base frequency, up to 4.30 GHz with AMD Turbo Boost)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86" name="文本框 7">
              <a:extLst>
                <a:ext uri="{FF2B5EF4-FFF2-40B4-BE49-F238E27FC236}">
                  <a16:creationId xmlns:a16="http://schemas.microsoft.com/office/drawing/2014/main" id="{5AC259AF-9139-47CD-B98B-79FF3B6DCFE4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Processor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19">
            <a:extLst>
              <a:ext uri="{FF2B5EF4-FFF2-40B4-BE49-F238E27FC236}">
                <a16:creationId xmlns:a16="http://schemas.microsoft.com/office/drawing/2014/main" id="{81B1A078-2C86-49D6-B65E-81EBF4573B1D}"/>
              </a:ext>
            </a:extLst>
          </p:cNvPr>
          <p:cNvGrpSpPr/>
          <p:nvPr/>
        </p:nvGrpSpPr>
        <p:grpSpPr>
          <a:xfrm>
            <a:off x="1842714" y="3924775"/>
            <a:ext cx="2628185" cy="705543"/>
            <a:chOff x="8402843" y="5036936"/>
            <a:chExt cx="1837387" cy="705543"/>
          </a:xfrm>
        </p:grpSpPr>
        <p:sp>
          <p:nvSpPr>
            <p:cNvPr id="88" name="文本框 6">
              <a:extLst>
                <a:ext uri="{FF2B5EF4-FFF2-40B4-BE49-F238E27FC236}">
                  <a16:creationId xmlns:a16="http://schemas.microsoft.com/office/drawing/2014/main" id="{7C05A2FC-4C5E-4539-87A8-EE111CC7FAC4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16GB DDR4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89" name="文本框 7">
              <a:extLst>
                <a:ext uri="{FF2B5EF4-FFF2-40B4-BE49-F238E27FC236}">
                  <a16:creationId xmlns:a16="http://schemas.microsoft.com/office/drawing/2014/main" id="{208B60C2-972A-48E8-B7B4-C5A544CCA7A7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RAM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90" name="组合 19">
            <a:extLst>
              <a:ext uri="{FF2B5EF4-FFF2-40B4-BE49-F238E27FC236}">
                <a16:creationId xmlns:a16="http://schemas.microsoft.com/office/drawing/2014/main" id="{8FCE0581-A640-4288-99D8-C70A6BB75F55}"/>
              </a:ext>
            </a:extLst>
          </p:cNvPr>
          <p:cNvGrpSpPr/>
          <p:nvPr/>
        </p:nvGrpSpPr>
        <p:grpSpPr>
          <a:xfrm>
            <a:off x="6538539" y="3924775"/>
            <a:ext cx="2628185" cy="705543"/>
            <a:chOff x="8402843" y="5036936"/>
            <a:chExt cx="1837387" cy="705543"/>
          </a:xfrm>
        </p:grpSpPr>
        <p:sp>
          <p:nvSpPr>
            <p:cNvPr id="91" name="文本框 6">
              <a:extLst>
                <a:ext uri="{FF2B5EF4-FFF2-40B4-BE49-F238E27FC236}">
                  <a16:creationId xmlns:a16="http://schemas.microsoft.com/office/drawing/2014/main" id="{51D3C853-479F-48D8-AA3C-963E71F8765D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32GB DDR4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92" name="文本框 7">
              <a:extLst>
                <a:ext uri="{FF2B5EF4-FFF2-40B4-BE49-F238E27FC236}">
                  <a16:creationId xmlns:a16="http://schemas.microsoft.com/office/drawing/2014/main" id="{78AA9988-36D7-4596-A817-21F79A228029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RAM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93" name="组合 19">
            <a:extLst>
              <a:ext uri="{FF2B5EF4-FFF2-40B4-BE49-F238E27FC236}">
                <a16:creationId xmlns:a16="http://schemas.microsoft.com/office/drawing/2014/main" id="{B189499B-7ADA-4EA8-B22F-65D59B209109}"/>
              </a:ext>
            </a:extLst>
          </p:cNvPr>
          <p:cNvGrpSpPr/>
          <p:nvPr/>
        </p:nvGrpSpPr>
        <p:grpSpPr>
          <a:xfrm>
            <a:off x="1852234" y="4871369"/>
            <a:ext cx="4068579" cy="705543"/>
            <a:chOff x="8402843" y="5036936"/>
            <a:chExt cx="1837387" cy="705543"/>
          </a:xfrm>
        </p:grpSpPr>
        <p:sp>
          <p:nvSpPr>
            <p:cNvPr id="94" name="文本框 6">
              <a:extLst>
                <a:ext uri="{FF2B5EF4-FFF2-40B4-BE49-F238E27FC236}">
                  <a16:creationId xmlns:a16="http://schemas.microsoft.com/office/drawing/2014/main" id="{A453D73B-C842-4C78-BA2F-1262A9F6223E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512GB PCIe </a:t>
              </a:r>
              <a:r>
                <a:rPr lang="en-IN" altLang="zh-CN" sz="1200" dirty="0" err="1">
                  <a:solidFill>
                    <a:srgbClr val="10FBFE"/>
                  </a:solidFill>
                  <a:cs typeface="+mn-ea"/>
                  <a:sym typeface="+mn-lt"/>
                </a:rPr>
                <a:t>NVMe</a:t>
              </a: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 M.2 Solid State Drive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95" name="文本框 7">
              <a:extLst>
                <a:ext uri="{FF2B5EF4-FFF2-40B4-BE49-F238E27FC236}">
                  <a16:creationId xmlns:a16="http://schemas.microsoft.com/office/drawing/2014/main" id="{6A7CC879-8CBE-4BF6-A80B-45E724221197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Storage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96" name="组合 19">
            <a:extLst>
              <a:ext uri="{FF2B5EF4-FFF2-40B4-BE49-F238E27FC236}">
                <a16:creationId xmlns:a16="http://schemas.microsoft.com/office/drawing/2014/main" id="{A47F4A38-CA13-49BB-B892-1FBFAAAB55A5}"/>
              </a:ext>
            </a:extLst>
          </p:cNvPr>
          <p:cNvGrpSpPr/>
          <p:nvPr/>
        </p:nvGrpSpPr>
        <p:grpSpPr>
          <a:xfrm>
            <a:off x="6548059" y="4862991"/>
            <a:ext cx="3954069" cy="705543"/>
            <a:chOff x="8402843" y="5036936"/>
            <a:chExt cx="1837387" cy="705543"/>
          </a:xfrm>
        </p:grpSpPr>
        <p:sp>
          <p:nvSpPr>
            <p:cNvPr id="97" name="文本框 6">
              <a:extLst>
                <a:ext uri="{FF2B5EF4-FFF2-40B4-BE49-F238E27FC236}">
                  <a16:creationId xmlns:a16="http://schemas.microsoft.com/office/drawing/2014/main" id="{4053B845-31A8-49B1-A56D-E02BA8572858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1TB PCIe </a:t>
              </a:r>
              <a:r>
                <a:rPr lang="en-IN" altLang="zh-CN" sz="1200" dirty="0" err="1">
                  <a:solidFill>
                    <a:srgbClr val="10FBFE"/>
                  </a:solidFill>
                  <a:cs typeface="+mn-ea"/>
                  <a:sym typeface="+mn-lt"/>
                </a:rPr>
                <a:t>NVMe</a:t>
              </a: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 M.2 Solid State Drive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98" name="文本框 7">
              <a:extLst>
                <a:ext uri="{FF2B5EF4-FFF2-40B4-BE49-F238E27FC236}">
                  <a16:creationId xmlns:a16="http://schemas.microsoft.com/office/drawing/2014/main" id="{70546ECF-46C8-4EEC-83CF-824923E99103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Storage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32" grpId="0"/>
      <p:bldP spid="8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>
            <a:extLst>
              <a:ext uri="{FF2B5EF4-FFF2-40B4-BE49-F238E27FC236}">
                <a16:creationId xmlns:a16="http://schemas.microsoft.com/office/drawing/2014/main" id="{311A5112-7398-4D1F-A9B1-EB639442A312}"/>
              </a:ext>
            </a:extLst>
          </p:cNvPr>
          <p:cNvGrpSpPr/>
          <p:nvPr/>
        </p:nvGrpSpPr>
        <p:grpSpPr>
          <a:xfrm>
            <a:off x="354330" y="377190"/>
            <a:ext cx="606425" cy="606425"/>
            <a:chOff x="2089" y="2413"/>
            <a:chExt cx="1152" cy="1152"/>
          </a:xfrm>
        </p:grpSpPr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44849C56-3445-4C43-BDDE-86E85C04687D}"/>
                </a:ext>
              </a:extLst>
            </p:cNvPr>
            <p:cNvSpPr/>
            <p:nvPr/>
          </p:nvSpPr>
          <p:spPr>
            <a:xfrm>
              <a:off x="2089" y="2413"/>
              <a:ext cx="1152" cy="1152"/>
            </a:xfrm>
            <a:prstGeom prst="ellipse">
              <a:avLst/>
            </a:prstGeom>
            <a:solidFill>
              <a:srgbClr val="6AE7F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C07D3615-C9A8-4F30-AFFC-2276C7513C4A}"/>
                </a:ext>
              </a:extLst>
            </p:cNvPr>
            <p:cNvSpPr/>
            <p:nvPr/>
          </p:nvSpPr>
          <p:spPr>
            <a:xfrm>
              <a:off x="2237" y="2562"/>
              <a:ext cx="855" cy="855"/>
            </a:xfrm>
            <a:prstGeom prst="ellipse">
              <a:avLst/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</a:p>
          </p:txBody>
        </p: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0434EFAC-3E71-490A-8D59-AF909E4B2EEE}"/>
              </a:ext>
            </a:extLst>
          </p:cNvPr>
          <p:cNvSpPr txBox="1"/>
          <p:nvPr/>
        </p:nvSpPr>
        <p:spPr>
          <a:xfrm>
            <a:off x="960755" y="481330"/>
            <a:ext cx="5820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000" b="1" dirty="0">
                <a:solidFill>
                  <a:srgbClr val="10FBFE"/>
                </a:solidFill>
                <a:cs typeface="+mn-ea"/>
                <a:sym typeface="+mn-lt"/>
              </a:rPr>
              <a:t>COMPARATION</a:t>
            </a:r>
            <a:endParaRPr lang="zh-CN" altLang="en-US" sz="1600" b="1" dirty="0">
              <a:solidFill>
                <a:srgbClr val="10FBFE"/>
              </a:solidFill>
              <a:cs typeface="+mn-ea"/>
              <a:sym typeface="+mn-lt"/>
            </a:endParaRPr>
          </a:p>
        </p:txBody>
      </p:sp>
      <p:cxnSp>
        <p:nvCxnSpPr>
          <p:cNvPr id="55" name="直接连接符 1">
            <a:extLst>
              <a:ext uri="{FF2B5EF4-FFF2-40B4-BE49-F238E27FC236}">
                <a16:creationId xmlns:a16="http://schemas.microsoft.com/office/drawing/2014/main" id="{BCCC2E3B-5895-47C1-812B-AD394E7BB46C}"/>
              </a:ext>
            </a:extLst>
          </p:cNvPr>
          <p:cNvCxnSpPr>
            <a:cxnSpLocks/>
          </p:cNvCxnSpPr>
          <p:nvPr/>
        </p:nvCxnSpPr>
        <p:spPr>
          <a:xfrm>
            <a:off x="6096000" y="-279792"/>
            <a:ext cx="0" cy="6801335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1">
            <a:extLst>
              <a:ext uri="{FF2B5EF4-FFF2-40B4-BE49-F238E27FC236}">
                <a16:creationId xmlns:a16="http://schemas.microsoft.com/office/drawing/2014/main" id="{5B10031D-44B8-40BE-BE6B-7AB05987300A}"/>
              </a:ext>
            </a:extLst>
          </p:cNvPr>
          <p:cNvCxnSpPr>
            <a:cxnSpLocks/>
          </p:cNvCxnSpPr>
          <p:nvPr/>
        </p:nvCxnSpPr>
        <p:spPr>
          <a:xfrm>
            <a:off x="1581486" y="1736229"/>
            <a:ext cx="9000000" cy="0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19">
            <a:extLst>
              <a:ext uri="{FF2B5EF4-FFF2-40B4-BE49-F238E27FC236}">
                <a16:creationId xmlns:a16="http://schemas.microsoft.com/office/drawing/2014/main" id="{908B6F5F-2B41-46A1-A9F3-7DDB5FCF8825}"/>
              </a:ext>
            </a:extLst>
          </p:cNvPr>
          <p:cNvGrpSpPr/>
          <p:nvPr/>
        </p:nvGrpSpPr>
        <p:grpSpPr>
          <a:xfrm>
            <a:off x="1813916" y="934808"/>
            <a:ext cx="4178460" cy="705543"/>
            <a:chOff x="8402843" y="5036936"/>
            <a:chExt cx="1837387" cy="705543"/>
          </a:xfrm>
        </p:grpSpPr>
        <p:sp>
          <p:nvSpPr>
            <p:cNvPr id="81" name="文本框 6">
              <a:extLst>
                <a:ext uri="{FF2B5EF4-FFF2-40B4-BE49-F238E27FC236}">
                  <a16:creationId xmlns:a16="http://schemas.microsoft.com/office/drawing/2014/main" id="{D5ACD367-4D90-4E53-8DEB-4C0CDB91CF0D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15.6-inch Full HD (1920 x 1080) IPS, 144Hz refresh rate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82" name="文本框 7">
              <a:extLst>
                <a:ext uri="{FF2B5EF4-FFF2-40B4-BE49-F238E27FC236}">
                  <a16:creationId xmlns:a16="http://schemas.microsoft.com/office/drawing/2014/main" id="{0E1D9CF3-47D9-4725-A9D7-7EE8DC2457CD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Display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3" name="组合 19">
            <a:extLst>
              <a:ext uri="{FF2B5EF4-FFF2-40B4-BE49-F238E27FC236}">
                <a16:creationId xmlns:a16="http://schemas.microsoft.com/office/drawing/2014/main" id="{E8FFEF74-8916-4EFF-914B-BCA14C5C799C}"/>
              </a:ext>
            </a:extLst>
          </p:cNvPr>
          <p:cNvGrpSpPr/>
          <p:nvPr/>
        </p:nvGrpSpPr>
        <p:grpSpPr>
          <a:xfrm>
            <a:off x="6509741" y="934808"/>
            <a:ext cx="3973113" cy="705543"/>
            <a:chOff x="8402843" y="5036936"/>
            <a:chExt cx="1837387" cy="705543"/>
          </a:xfrm>
        </p:grpSpPr>
        <p:sp>
          <p:nvSpPr>
            <p:cNvPr id="84" name="文本框 6">
              <a:extLst>
                <a:ext uri="{FF2B5EF4-FFF2-40B4-BE49-F238E27FC236}">
                  <a16:creationId xmlns:a16="http://schemas.microsoft.com/office/drawing/2014/main" id="{C55A5CD1-EF8A-4B2D-905C-D200C559778D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14-inch WQHD (2560 x 1440) IPS, 120Hz refresh rate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85" name="文本框 7">
              <a:extLst>
                <a:ext uri="{FF2B5EF4-FFF2-40B4-BE49-F238E27FC236}">
                  <a16:creationId xmlns:a16="http://schemas.microsoft.com/office/drawing/2014/main" id="{7C118039-8F00-4825-8455-7F2EF59084BA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Display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cxnSp>
        <p:nvCxnSpPr>
          <p:cNvPr id="100" name="直接连接符 1">
            <a:extLst>
              <a:ext uri="{FF2B5EF4-FFF2-40B4-BE49-F238E27FC236}">
                <a16:creationId xmlns:a16="http://schemas.microsoft.com/office/drawing/2014/main" id="{32269FFD-4FDE-43C6-BABB-A9C2947E897C}"/>
              </a:ext>
            </a:extLst>
          </p:cNvPr>
          <p:cNvCxnSpPr>
            <a:cxnSpLocks/>
          </p:cNvCxnSpPr>
          <p:nvPr/>
        </p:nvCxnSpPr>
        <p:spPr>
          <a:xfrm>
            <a:off x="1591008" y="2631581"/>
            <a:ext cx="9000000" cy="0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9">
            <a:extLst>
              <a:ext uri="{FF2B5EF4-FFF2-40B4-BE49-F238E27FC236}">
                <a16:creationId xmlns:a16="http://schemas.microsoft.com/office/drawing/2014/main" id="{2B753F52-009A-4800-BD2B-07B01299C573}"/>
              </a:ext>
            </a:extLst>
          </p:cNvPr>
          <p:cNvGrpSpPr/>
          <p:nvPr/>
        </p:nvGrpSpPr>
        <p:grpSpPr>
          <a:xfrm>
            <a:off x="1818679" y="1839697"/>
            <a:ext cx="4178460" cy="705543"/>
            <a:chOff x="8402843" y="5036936"/>
            <a:chExt cx="1837387" cy="705543"/>
          </a:xfrm>
        </p:grpSpPr>
        <p:sp>
          <p:nvSpPr>
            <p:cNvPr id="102" name="文本框 6">
              <a:extLst>
                <a:ext uri="{FF2B5EF4-FFF2-40B4-BE49-F238E27FC236}">
                  <a16:creationId xmlns:a16="http://schemas.microsoft.com/office/drawing/2014/main" id="{E214D063-6D0F-4B80-A9F2-3E51065265FF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NVIDIA GeForce RTX 2060 6GB GDDR6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03" name="文本框 7">
              <a:extLst>
                <a:ext uri="{FF2B5EF4-FFF2-40B4-BE49-F238E27FC236}">
                  <a16:creationId xmlns:a16="http://schemas.microsoft.com/office/drawing/2014/main" id="{D0FE3B2B-DD45-4BC6-B025-780707B137FE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Graphics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04" name="组合 19">
            <a:extLst>
              <a:ext uri="{FF2B5EF4-FFF2-40B4-BE49-F238E27FC236}">
                <a16:creationId xmlns:a16="http://schemas.microsoft.com/office/drawing/2014/main" id="{B0AFD019-377E-4EB1-9ED2-F90CEE4823A1}"/>
              </a:ext>
            </a:extLst>
          </p:cNvPr>
          <p:cNvGrpSpPr/>
          <p:nvPr/>
        </p:nvGrpSpPr>
        <p:grpSpPr>
          <a:xfrm>
            <a:off x="6514504" y="1839697"/>
            <a:ext cx="3973113" cy="705543"/>
            <a:chOff x="8402843" y="5036936"/>
            <a:chExt cx="1837387" cy="705543"/>
          </a:xfrm>
        </p:grpSpPr>
        <p:sp>
          <p:nvSpPr>
            <p:cNvPr id="105" name="文本框 6">
              <a:extLst>
                <a:ext uri="{FF2B5EF4-FFF2-40B4-BE49-F238E27FC236}">
                  <a16:creationId xmlns:a16="http://schemas.microsoft.com/office/drawing/2014/main" id="{CFA0AA0F-CBD4-4269-B789-1078A045EE68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NVIDIA GeForce RTX 2060 Max-Q 6GB GDDR6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06" name="文本框 7">
              <a:extLst>
                <a:ext uri="{FF2B5EF4-FFF2-40B4-BE49-F238E27FC236}">
                  <a16:creationId xmlns:a16="http://schemas.microsoft.com/office/drawing/2014/main" id="{10FBE969-546E-46F1-ADF4-EBA127296495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Graphics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cxnSp>
        <p:nvCxnSpPr>
          <p:cNvPr id="107" name="直接连接符 1">
            <a:extLst>
              <a:ext uri="{FF2B5EF4-FFF2-40B4-BE49-F238E27FC236}">
                <a16:creationId xmlns:a16="http://schemas.microsoft.com/office/drawing/2014/main" id="{65AD2B80-D582-4875-A3FA-B008517C3331}"/>
              </a:ext>
            </a:extLst>
          </p:cNvPr>
          <p:cNvCxnSpPr>
            <a:cxnSpLocks/>
          </p:cNvCxnSpPr>
          <p:nvPr/>
        </p:nvCxnSpPr>
        <p:spPr>
          <a:xfrm>
            <a:off x="1600529" y="3555497"/>
            <a:ext cx="9000000" cy="0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8" name="组合 19">
            <a:extLst>
              <a:ext uri="{FF2B5EF4-FFF2-40B4-BE49-F238E27FC236}">
                <a16:creationId xmlns:a16="http://schemas.microsoft.com/office/drawing/2014/main" id="{9D22C79D-66B0-4E0F-8CF0-D2B2191C4098}"/>
              </a:ext>
            </a:extLst>
          </p:cNvPr>
          <p:cNvGrpSpPr/>
          <p:nvPr/>
        </p:nvGrpSpPr>
        <p:grpSpPr>
          <a:xfrm>
            <a:off x="1828200" y="2763615"/>
            <a:ext cx="3801223" cy="705543"/>
            <a:chOff x="8402843" y="5036936"/>
            <a:chExt cx="1837387" cy="705543"/>
          </a:xfrm>
        </p:grpSpPr>
        <p:sp>
          <p:nvSpPr>
            <p:cNvPr id="109" name="文本框 6">
              <a:extLst>
                <a:ext uri="{FF2B5EF4-FFF2-40B4-BE49-F238E27FC236}">
                  <a16:creationId xmlns:a16="http://schemas.microsoft.com/office/drawing/2014/main" id="{F3B2522C-0FBD-4B47-BDFD-A6BF7891D560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Windows 10 Home (64-bit)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10" name="文本框 7">
              <a:extLst>
                <a:ext uri="{FF2B5EF4-FFF2-40B4-BE49-F238E27FC236}">
                  <a16:creationId xmlns:a16="http://schemas.microsoft.com/office/drawing/2014/main" id="{EB7AC32C-7182-4500-B82C-56BCB7EF43C4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Operating System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11" name="组合 19">
            <a:extLst>
              <a:ext uri="{FF2B5EF4-FFF2-40B4-BE49-F238E27FC236}">
                <a16:creationId xmlns:a16="http://schemas.microsoft.com/office/drawing/2014/main" id="{3D436BC3-19AC-4477-BBCA-1CBF82381A83}"/>
              </a:ext>
            </a:extLst>
          </p:cNvPr>
          <p:cNvGrpSpPr/>
          <p:nvPr/>
        </p:nvGrpSpPr>
        <p:grpSpPr>
          <a:xfrm>
            <a:off x="6524025" y="2763615"/>
            <a:ext cx="3810736" cy="705543"/>
            <a:chOff x="8402843" y="5036936"/>
            <a:chExt cx="1837387" cy="705543"/>
          </a:xfrm>
        </p:grpSpPr>
        <p:sp>
          <p:nvSpPr>
            <p:cNvPr id="112" name="文本框 6">
              <a:extLst>
                <a:ext uri="{FF2B5EF4-FFF2-40B4-BE49-F238E27FC236}">
                  <a16:creationId xmlns:a16="http://schemas.microsoft.com/office/drawing/2014/main" id="{075035D2-91F9-467D-928E-CB0BDB841C5C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Windows 10 Home (64-bit)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13" name="文本框 7">
              <a:extLst>
                <a:ext uri="{FF2B5EF4-FFF2-40B4-BE49-F238E27FC236}">
                  <a16:creationId xmlns:a16="http://schemas.microsoft.com/office/drawing/2014/main" id="{9D82AD22-063C-40B5-BA62-10FACEFFB5D3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Operating System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cxnSp>
        <p:nvCxnSpPr>
          <p:cNvPr id="114" name="直接连接符 1">
            <a:extLst>
              <a:ext uri="{FF2B5EF4-FFF2-40B4-BE49-F238E27FC236}">
                <a16:creationId xmlns:a16="http://schemas.microsoft.com/office/drawing/2014/main" id="{6B6DEF98-4D11-4C46-BFB4-37F6D8E071AE}"/>
              </a:ext>
            </a:extLst>
          </p:cNvPr>
          <p:cNvCxnSpPr>
            <a:cxnSpLocks/>
          </p:cNvCxnSpPr>
          <p:nvPr/>
        </p:nvCxnSpPr>
        <p:spPr>
          <a:xfrm>
            <a:off x="1610049" y="4493713"/>
            <a:ext cx="9000000" cy="0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组合 19">
            <a:extLst>
              <a:ext uri="{FF2B5EF4-FFF2-40B4-BE49-F238E27FC236}">
                <a16:creationId xmlns:a16="http://schemas.microsoft.com/office/drawing/2014/main" id="{62E7A595-DBF6-4369-A6E9-56CE77C02974}"/>
              </a:ext>
            </a:extLst>
          </p:cNvPr>
          <p:cNvGrpSpPr/>
          <p:nvPr/>
        </p:nvGrpSpPr>
        <p:grpSpPr>
          <a:xfrm>
            <a:off x="1837720" y="3710209"/>
            <a:ext cx="4068579" cy="705543"/>
            <a:chOff x="8402843" y="5036936"/>
            <a:chExt cx="1837387" cy="705543"/>
          </a:xfrm>
        </p:grpSpPr>
        <p:sp>
          <p:nvSpPr>
            <p:cNvPr id="116" name="文本框 6">
              <a:extLst>
                <a:ext uri="{FF2B5EF4-FFF2-40B4-BE49-F238E27FC236}">
                  <a16:creationId xmlns:a16="http://schemas.microsoft.com/office/drawing/2014/main" id="{C6B95682-24DC-499C-A9DD-7C0F283961A4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4.84 lbs (2.19 kg)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17" name="文本框 7">
              <a:extLst>
                <a:ext uri="{FF2B5EF4-FFF2-40B4-BE49-F238E27FC236}">
                  <a16:creationId xmlns:a16="http://schemas.microsoft.com/office/drawing/2014/main" id="{CBCA01AA-06CC-4506-BEE3-7C9B38496592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Weight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18" name="组合 19">
            <a:extLst>
              <a:ext uri="{FF2B5EF4-FFF2-40B4-BE49-F238E27FC236}">
                <a16:creationId xmlns:a16="http://schemas.microsoft.com/office/drawing/2014/main" id="{5A181EDF-1256-41EC-99A6-3789ED3D1062}"/>
              </a:ext>
            </a:extLst>
          </p:cNvPr>
          <p:cNvGrpSpPr/>
          <p:nvPr/>
        </p:nvGrpSpPr>
        <p:grpSpPr>
          <a:xfrm>
            <a:off x="6533545" y="3701831"/>
            <a:ext cx="3954069" cy="705543"/>
            <a:chOff x="8402843" y="5036936"/>
            <a:chExt cx="1837387" cy="705543"/>
          </a:xfrm>
        </p:grpSpPr>
        <p:sp>
          <p:nvSpPr>
            <p:cNvPr id="119" name="文本框 6">
              <a:extLst>
                <a:ext uri="{FF2B5EF4-FFF2-40B4-BE49-F238E27FC236}">
                  <a16:creationId xmlns:a16="http://schemas.microsoft.com/office/drawing/2014/main" id="{15335779-97FB-4524-92C5-E7C4A061777E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3.53 lbs (1.60 kg)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20" name="文本框 7">
              <a:extLst>
                <a:ext uri="{FF2B5EF4-FFF2-40B4-BE49-F238E27FC236}">
                  <a16:creationId xmlns:a16="http://schemas.microsoft.com/office/drawing/2014/main" id="{7493DDFA-BE13-48F1-8A23-10CE361A12E9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Weight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cxnSp>
        <p:nvCxnSpPr>
          <p:cNvPr id="121" name="直接连接符 1">
            <a:extLst>
              <a:ext uri="{FF2B5EF4-FFF2-40B4-BE49-F238E27FC236}">
                <a16:creationId xmlns:a16="http://schemas.microsoft.com/office/drawing/2014/main" id="{D303980B-1F00-4B79-A2C3-3FCD669F6415}"/>
              </a:ext>
            </a:extLst>
          </p:cNvPr>
          <p:cNvCxnSpPr>
            <a:cxnSpLocks/>
          </p:cNvCxnSpPr>
          <p:nvPr/>
        </p:nvCxnSpPr>
        <p:spPr>
          <a:xfrm>
            <a:off x="1602793" y="5400853"/>
            <a:ext cx="9000000" cy="0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9">
            <a:extLst>
              <a:ext uri="{FF2B5EF4-FFF2-40B4-BE49-F238E27FC236}">
                <a16:creationId xmlns:a16="http://schemas.microsoft.com/office/drawing/2014/main" id="{AF69310E-C057-41F6-9A35-8AFF6E57E276}"/>
              </a:ext>
            </a:extLst>
          </p:cNvPr>
          <p:cNvGrpSpPr/>
          <p:nvPr/>
        </p:nvGrpSpPr>
        <p:grpSpPr>
          <a:xfrm>
            <a:off x="1830464" y="4617349"/>
            <a:ext cx="4068579" cy="705543"/>
            <a:chOff x="8402843" y="5036936"/>
            <a:chExt cx="1837387" cy="705543"/>
          </a:xfrm>
        </p:grpSpPr>
        <p:sp>
          <p:nvSpPr>
            <p:cNvPr id="123" name="文本框 6">
              <a:extLst>
                <a:ext uri="{FF2B5EF4-FFF2-40B4-BE49-F238E27FC236}">
                  <a16:creationId xmlns:a16="http://schemas.microsoft.com/office/drawing/2014/main" id="{888DFA66-0F53-48A2-A21C-2FF9C11058B2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Up to 6 hours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24" name="文本框 7">
              <a:extLst>
                <a:ext uri="{FF2B5EF4-FFF2-40B4-BE49-F238E27FC236}">
                  <a16:creationId xmlns:a16="http://schemas.microsoft.com/office/drawing/2014/main" id="{8CDEDA41-AE5E-4DA8-8C37-C5671241BE46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Battery Life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25" name="组合 19">
            <a:extLst>
              <a:ext uri="{FF2B5EF4-FFF2-40B4-BE49-F238E27FC236}">
                <a16:creationId xmlns:a16="http://schemas.microsoft.com/office/drawing/2014/main" id="{6905E4D0-A6E5-4307-93EB-71DC5CEBBD99}"/>
              </a:ext>
            </a:extLst>
          </p:cNvPr>
          <p:cNvGrpSpPr/>
          <p:nvPr/>
        </p:nvGrpSpPr>
        <p:grpSpPr>
          <a:xfrm>
            <a:off x="6526289" y="4608971"/>
            <a:ext cx="3954069" cy="705543"/>
            <a:chOff x="8402843" y="5036936"/>
            <a:chExt cx="1837387" cy="705543"/>
          </a:xfrm>
        </p:grpSpPr>
        <p:sp>
          <p:nvSpPr>
            <p:cNvPr id="126" name="文本框 6">
              <a:extLst>
                <a:ext uri="{FF2B5EF4-FFF2-40B4-BE49-F238E27FC236}">
                  <a16:creationId xmlns:a16="http://schemas.microsoft.com/office/drawing/2014/main" id="{CAEE58DD-D9EF-4B53-842B-22B5EA0C4905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34073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Up to 10 hours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27" name="文本框 7">
              <a:extLst>
                <a:ext uri="{FF2B5EF4-FFF2-40B4-BE49-F238E27FC236}">
                  <a16:creationId xmlns:a16="http://schemas.microsoft.com/office/drawing/2014/main" id="{221EBFB8-7FDF-4841-9CDF-E41110B407D4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Battery Life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cxnSp>
        <p:nvCxnSpPr>
          <p:cNvPr id="128" name="直接连接符 1">
            <a:extLst>
              <a:ext uri="{FF2B5EF4-FFF2-40B4-BE49-F238E27FC236}">
                <a16:creationId xmlns:a16="http://schemas.microsoft.com/office/drawing/2014/main" id="{F8112588-921B-44EC-9CD6-2883FF545F50}"/>
              </a:ext>
            </a:extLst>
          </p:cNvPr>
          <p:cNvCxnSpPr>
            <a:cxnSpLocks/>
          </p:cNvCxnSpPr>
          <p:nvPr/>
        </p:nvCxnSpPr>
        <p:spPr>
          <a:xfrm>
            <a:off x="1595536" y="6525703"/>
            <a:ext cx="9000000" cy="0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9" name="组合 19">
            <a:extLst>
              <a:ext uri="{FF2B5EF4-FFF2-40B4-BE49-F238E27FC236}">
                <a16:creationId xmlns:a16="http://schemas.microsoft.com/office/drawing/2014/main" id="{70044CB6-3DEA-4D54-AFF5-B3CD39492A1B}"/>
              </a:ext>
            </a:extLst>
          </p:cNvPr>
          <p:cNvGrpSpPr/>
          <p:nvPr/>
        </p:nvGrpSpPr>
        <p:grpSpPr>
          <a:xfrm>
            <a:off x="1823207" y="5539001"/>
            <a:ext cx="4258277" cy="982542"/>
            <a:chOff x="8402843" y="5036936"/>
            <a:chExt cx="1837387" cy="982542"/>
          </a:xfrm>
        </p:grpSpPr>
        <p:sp>
          <p:nvSpPr>
            <p:cNvPr id="130" name="文本框 6">
              <a:extLst>
                <a:ext uri="{FF2B5EF4-FFF2-40B4-BE49-F238E27FC236}">
                  <a16:creationId xmlns:a16="http://schemas.microsoft.com/office/drawing/2014/main" id="{E7CBA279-AB39-4BAD-89AA-1E29453D388E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61773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1 x USB-C, 3 x USB 3.1, 1 x USB 3.1 (Always On), HDMI 2.0, Mini DisplayPort 1.4, Ethernet, headphone/mic combo jack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31" name="文本框 7">
              <a:extLst>
                <a:ext uri="{FF2B5EF4-FFF2-40B4-BE49-F238E27FC236}">
                  <a16:creationId xmlns:a16="http://schemas.microsoft.com/office/drawing/2014/main" id="{3B7337D9-0114-45FC-9A7E-94F9BB34DD9D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Ports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32" name="组合 19">
            <a:extLst>
              <a:ext uri="{FF2B5EF4-FFF2-40B4-BE49-F238E27FC236}">
                <a16:creationId xmlns:a16="http://schemas.microsoft.com/office/drawing/2014/main" id="{D1128F09-58CF-44DB-9BCD-AFB266746BD4}"/>
              </a:ext>
            </a:extLst>
          </p:cNvPr>
          <p:cNvGrpSpPr/>
          <p:nvPr/>
        </p:nvGrpSpPr>
        <p:grpSpPr>
          <a:xfrm>
            <a:off x="6519032" y="5530623"/>
            <a:ext cx="4160850" cy="1259541"/>
            <a:chOff x="8402843" y="5036936"/>
            <a:chExt cx="1837387" cy="1259541"/>
          </a:xfrm>
        </p:grpSpPr>
        <p:sp>
          <p:nvSpPr>
            <p:cNvPr id="133" name="文本框 6">
              <a:extLst>
                <a:ext uri="{FF2B5EF4-FFF2-40B4-BE49-F238E27FC236}">
                  <a16:creationId xmlns:a16="http://schemas.microsoft.com/office/drawing/2014/main" id="{BCDD9911-03B4-4182-A91B-7AFC43782CB7}"/>
                </a:ext>
              </a:extLst>
            </p:cNvPr>
            <p:cNvSpPr txBox="1"/>
            <p:nvPr/>
          </p:nvSpPr>
          <p:spPr bwMode="auto">
            <a:xfrm>
              <a:off x="8402843" y="5401745"/>
              <a:ext cx="1837387" cy="894732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en-IN" altLang="zh-CN" sz="1200" dirty="0">
                  <a:solidFill>
                    <a:srgbClr val="10FBFE"/>
                  </a:solidFill>
                  <a:cs typeface="+mn-ea"/>
                  <a:sym typeface="+mn-lt"/>
                </a:rPr>
                <a:t>2 x USB-C (one with DisplayPort and Power Delivery), 2 x USB 3.2 Gen1 Type-A, HDMI 2.0b, headphone/mic combo jack</a:t>
              </a:r>
              <a:endParaRPr lang="zh-CN" altLang="en-US" sz="12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34" name="文本框 7">
              <a:extLst>
                <a:ext uri="{FF2B5EF4-FFF2-40B4-BE49-F238E27FC236}">
                  <a16:creationId xmlns:a16="http://schemas.microsoft.com/office/drawing/2014/main" id="{EFC46E00-1D71-48CC-B8B8-4C608BF9EC67}"/>
                </a:ext>
              </a:extLst>
            </p:cNvPr>
            <p:cNvSpPr txBox="1"/>
            <p:nvPr/>
          </p:nvSpPr>
          <p:spPr bwMode="auto">
            <a:xfrm>
              <a:off x="8402845" y="5036936"/>
              <a:ext cx="130203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400">
                <a:defRPr/>
              </a:pPr>
              <a:r>
                <a:rPr lang="en-US" altLang="zh-CN" sz="1600" b="1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Ports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973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5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632315" y="2399030"/>
            <a:ext cx="6199868" cy="1107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6AE7FF"/>
                </a:solidFill>
                <a:effectLst/>
                <a:uLnTx/>
                <a:uFillTx/>
                <a:cs typeface="+mn-ea"/>
                <a:sym typeface="+mn-lt"/>
              </a:rPr>
              <a:t>THANK YOU</a:t>
            </a:r>
          </a:p>
        </p:txBody>
      </p:sp>
      <p:sp>
        <p:nvSpPr>
          <p:cNvPr id="19" name="矩形 18"/>
          <p:cNvSpPr/>
          <p:nvPr/>
        </p:nvSpPr>
        <p:spPr>
          <a:xfrm>
            <a:off x="7384642" y="3572510"/>
            <a:ext cx="4447540" cy="3407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200" b="0" i="0" u="none" strike="noStrike" kern="1200" cap="none" spc="0" normalizeH="0" baseline="0" noProof="0" dirty="0">
                <a:ln>
                  <a:noFill/>
                </a:ln>
                <a:solidFill>
                  <a:srgbClr val="6AE7FF"/>
                </a:solidFill>
                <a:effectLst/>
                <a:uLnTx/>
                <a:uFillTx/>
                <a:cs typeface="+mn-ea"/>
                <a:sym typeface="+mn-lt"/>
              </a:rPr>
              <a:t>When a cigarette falls in love with a match,it is destined to be hurt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6AE7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6" name="图片 2">
            <a:extLst>
              <a:ext uri="{FF2B5EF4-FFF2-40B4-BE49-F238E27FC236}">
                <a16:creationId xmlns:a16="http://schemas.microsoft.com/office/drawing/2014/main" id="{E4BE38A9-860D-4BB6-9C0E-48640C2814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/>
          <a:srcRect l="29375" t="8359" r="31250" b="8359"/>
          <a:stretch>
            <a:fillRect/>
          </a:stretch>
        </p:blipFill>
        <p:spPr>
          <a:xfrm>
            <a:off x="1775412" y="859808"/>
            <a:ext cx="5609230" cy="3560341"/>
          </a:xfrm>
          <a:prstGeom prst="rect">
            <a:avLst/>
          </a:prstGeom>
        </p:spPr>
      </p:pic>
      <p:pic>
        <p:nvPicPr>
          <p:cNvPr id="17" name="图片 1">
            <a:extLst>
              <a:ext uri="{FF2B5EF4-FFF2-40B4-BE49-F238E27FC236}">
                <a16:creationId xmlns:a16="http://schemas.microsoft.com/office/drawing/2014/main" id="{30279602-8C9A-47EB-AD72-0F2FCF705B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58928" y="1290280"/>
            <a:ext cx="4143256" cy="2939654"/>
          </a:xfrm>
          <a:prstGeom prst="rect">
            <a:avLst/>
          </a:prstGeom>
        </p:spPr>
      </p:pic>
      <p:pic>
        <p:nvPicPr>
          <p:cNvPr id="18" name="图片 2">
            <a:extLst>
              <a:ext uri="{FF2B5EF4-FFF2-40B4-BE49-F238E27FC236}">
                <a16:creationId xmlns:a16="http://schemas.microsoft.com/office/drawing/2014/main" id="{EA336223-6A33-4581-A243-0C85CC58CC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/>
          <a:srcRect l="29375" t="8359" r="31250" b="8359"/>
          <a:stretch>
            <a:fillRect/>
          </a:stretch>
        </p:blipFill>
        <p:spPr>
          <a:xfrm>
            <a:off x="-358999" y="2639978"/>
            <a:ext cx="5609230" cy="3560341"/>
          </a:xfrm>
          <a:prstGeom prst="rect">
            <a:avLst/>
          </a:prstGeom>
        </p:spPr>
      </p:pic>
      <p:pic>
        <p:nvPicPr>
          <p:cNvPr id="20" name="图片 1">
            <a:extLst>
              <a:ext uri="{FF2B5EF4-FFF2-40B4-BE49-F238E27FC236}">
                <a16:creationId xmlns:a16="http://schemas.microsoft.com/office/drawing/2014/main" id="{27750747-03BD-4852-9508-03CFFF60C98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401" y="2475042"/>
            <a:ext cx="4083686" cy="407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11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"/>
                            </p:stCondLst>
                            <p:childTnLst>
                              <p:par>
                                <p:cTn id="1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50"/>
                            </p:stCondLst>
                            <p:childTnLst>
                              <p:par>
                                <p:cTn id="23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350"/>
                            </p:stCondLst>
                            <p:childTnLst>
                              <p:par>
                                <p:cTn id="2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350"/>
                            </p:stCondLst>
                            <p:childTnLst>
                              <p:par>
                                <p:cTn id="3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screen"/>
          <a:srcRect l="29375" t="8359" r="31250" b="8359"/>
          <a:stretch>
            <a:fillRect/>
          </a:stretch>
        </p:blipFill>
        <p:spPr>
          <a:xfrm>
            <a:off x="1349560" y="2556751"/>
            <a:ext cx="4478034" cy="218830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screen"/>
          <a:srcRect l="29375" t="8359" r="31250" b="8359"/>
          <a:stretch>
            <a:fillRect/>
          </a:stretch>
        </p:blipFill>
        <p:spPr>
          <a:xfrm>
            <a:off x="6367765" y="2556751"/>
            <a:ext cx="4478034" cy="218830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211832" y="2958406"/>
            <a:ext cx="2753489" cy="13849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 defTabSz="457200">
              <a:defRPr/>
            </a:pPr>
            <a:r>
              <a:rPr lang="en-US" altLang="zh-CN" sz="2800" dirty="0">
                <a:gradFill>
                  <a:gsLst>
                    <a:gs pos="0">
                      <a:srgbClr val="FFFFFF"/>
                    </a:gs>
                    <a:gs pos="82000">
                      <a:srgbClr val="0BF1F5"/>
                    </a:gs>
                  </a:gsLst>
                  <a:lin ang="5400000" scaled="1"/>
                </a:gradFill>
                <a:cs typeface="+mn-ea"/>
                <a:sym typeface="+mn-lt"/>
              </a:rPr>
              <a:t>FAWWAZ ALIFIO FARSA</a:t>
            </a:r>
          </a:p>
          <a:p>
            <a:pPr lvl="0" algn="ctr" defTabSz="457200">
              <a:defRPr/>
            </a:pPr>
            <a:r>
              <a:rPr lang="en-US" altLang="zh-CN" sz="2800" dirty="0">
                <a:gradFill>
                  <a:gsLst>
                    <a:gs pos="0">
                      <a:srgbClr val="FFFFFF"/>
                    </a:gs>
                    <a:gs pos="82000">
                      <a:srgbClr val="0BF1F5"/>
                    </a:gs>
                  </a:gsLst>
                  <a:lin ang="5400000" scaled="1"/>
                </a:gradFill>
                <a:cs typeface="+mn-ea"/>
                <a:sym typeface="+mn-lt"/>
              </a:rPr>
              <a:t>(2341720128)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192411" y="2958406"/>
            <a:ext cx="2828741" cy="13849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 defTabSz="457200">
              <a:defRPr/>
            </a:pPr>
            <a:r>
              <a:rPr lang="en-US" altLang="zh-CN" sz="2800" dirty="0">
                <a:gradFill>
                  <a:gsLst>
                    <a:gs pos="0">
                      <a:srgbClr val="FFFFFF"/>
                    </a:gs>
                    <a:gs pos="82000">
                      <a:srgbClr val="0BF1F5"/>
                    </a:gs>
                  </a:gsLst>
                  <a:lin ang="5400000" scaled="1"/>
                </a:gradFill>
                <a:cs typeface="+mn-ea"/>
                <a:sym typeface="+mn-lt"/>
              </a:rPr>
              <a:t>GHOFFAR ABDUL JA’FAR</a:t>
            </a:r>
          </a:p>
          <a:p>
            <a:pPr lvl="0" algn="ctr" defTabSz="457200">
              <a:defRPr/>
            </a:pPr>
            <a:r>
              <a:rPr lang="en-US" altLang="zh-CN" sz="2800" dirty="0">
                <a:gradFill>
                  <a:gsLst>
                    <a:gs pos="0">
                      <a:srgbClr val="FFFFFF"/>
                    </a:gs>
                    <a:gs pos="82000">
                      <a:srgbClr val="0BF1F5"/>
                    </a:gs>
                  </a:gsLst>
                  <a:lin ang="5400000" scaled="1"/>
                </a:gradFill>
                <a:cs typeface="+mn-ea"/>
                <a:sym typeface="+mn-lt"/>
              </a:rPr>
              <a:t>(2341720035)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346985" y="1151428"/>
            <a:ext cx="3498030" cy="707886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2" indent="0" algn="di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BF1F5"/>
                </a:solidFill>
                <a:effectLst/>
                <a:uLnTx/>
                <a:uFillTx/>
                <a:cs typeface="+mn-ea"/>
                <a:sym typeface="+mn-lt"/>
              </a:rPr>
              <a:t>MEMBERS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609465" y="2141855"/>
            <a:ext cx="7581900" cy="5080"/>
            <a:chOff x="7259" y="3373"/>
            <a:chExt cx="11940" cy="8"/>
          </a:xfrm>
        </p:grpSpPr>
        <p:cxnSp>
          <p:nvCxnSpPr>
            <p:cNvPr id="42" name="直接连接符 41"/>
            <p:cNvCxnSpPr/>
            <p:nvPr/>
          </p:nvCxnSpPr>
          <p:spPr>
            <a:xfrm>
              <a:off x="7259" y="337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14285" y="3373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/>
        </p:nvGrpSpPr>
        <p:grpSpPr>
          <a:xfrm>
            <a:off x="0" y="4707255"/>
            <a:ext cx="8279130" cy="5080"/>
            <a:chOff x="0" y="7413"/>
            <a:chExt cx="13038" cy="8"/>
          </a:xfrm>
        </p:grpSpPr>
        <p:cxnSp>
          <p:nvCxnSpPr>
            <p:cNvPr id="46" name="直接连接符 45"/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" name="直接连接符 1"/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2480945" y="2644775"/>
            <a:ext cx="17448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solidFill>
                  <a:srgbClr val="6AE7FF"/>
                </a:solidFill>
                <a:effectLst/>
                <a:uLnTx/>
                <a:uFillTx/>
                <a:cs typeface="+mn-ea"/>
                <a:sym typeface="+mn-lt"/>
              </a:rPr>
              <a:t>01</a:t>
            </a:r>
          </a:p>
        </p:txBody>
      </p:sp>
      <p:sp>
        <p:nvSpPr>
          <p:cNvPr id="11" name="文本框 3"/>
          <p:cNvSpPr txBox="1"/>
          <p:nvPr/>
        </p:nvSpPr>
        <p:spPr>
          <a:xfrm>
            <a:off x="4093755" y="2645255"/>
            <a:ext cx="40044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9600" dirty="0">
                <a:solidFill>
                  <a:srgbClr val="10FBFE"/>
                </a:solidFill>
                <a:cs typeface="+mn-ea"/>
                <a:sym typeface="+mn-lt"/>
              </a:rPr>
              <a:t>About</a:t>
            </a:r>
            <a:endParaRPr kumimoji="0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srgbClr val="10FBF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230F417D-1EE5-480B-BC49-799760DA80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21592" y="2150074"/>
            <a:ext cx="4554717" cy="3231586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54330" y="377190"/>
            <a:ext cx="606425" cy="606425"/>
            <a:chOff x="2089" y="2413"/>
            <a:chExt cx="1152" cy="1152"/>
          </a:xfrm>
        </p:grpSpPr>
        <p:sp>
          <p:nvSpPr>
            <p:cNvPr id="2" name="椭圆 1"/>
            <p:cNvSpPr/>
            <p:nvPr/>
          </p:nvSpPr>
          <p:spPr>
            <a:xfrm>
              <a:off x="2089" y="2413"/>
              <a:ext cx="1152" cy="1152"/>
            </a:xfrm>
            <a:prstGeom prst="ellipse">
              <a:avLst/>
            </a:prstGeom>
            <a:solidFill>
              <a:srgbClr val="6AE7F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2237" y="2562"/>
              <a:ext cx="855" cy="855"/>
            </a:xfrm>
            <a:prstGeom prst="ellipse">
              <a:avLst/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1</a:t>
              </a:r>
            </a:p>
          </p:txBody>
        </p:sp>
      </p:grpSp>
      <p:sp>
        <p:nvSpPr>
          <p:cNvPr id="264" name="文本框 263"/>
          <p:cNvSpPr txBox="1"/>
          <p:nvPr/>
        </p:nvSpPr>
        <p:spPr>
          <a:xfrm>
            <a:off x="960755" y="481330"/>
            <a:ext cx="5820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000" b="1" dirty="0">
                <a:solidFill>
                  <a:srgbClr val="10FBFE"/>
                </a:solidFill>
                <a:cs typeface="+mn-ea"/>
                <a:sym typeface="+mn-lt"/>
              </a:rPr>
              <a:t>Lenovo Legion Y740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780848" y="1742123"/>
            <a:ext cx="4554717" cy="1078531"/>
            <a:chOff x="6762750" y="1238250"/>
            <a:chExt cx="5265420" cy="1438041"/>
          </a:xfrm>
        </p:grpSpPr>
        <p:sp>
          <p:nvSpPr>
            <p:cNvPr id="8198" name="矩形 16"/>
            <p:cNvSpPr>
              <a:spLocks noChangeArrowheads="1"/>
            </p:cNvSpPr>
            <p:nvPr/>
          </p:nvSpPr>
          <p:spPr bwMode="auto">
            <a:xfrm>
              <a:off x="7373197" y="1619250"/>
              <a:ext cx="4654973" cy="10570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IN" altLang="zh-CN" sz="1600" dirty="0">
                  <a:solidFill>
                    <a:srgbClr val="10FBFE"/>
                  </a:solidFill>
                  <a:cs typeface="+mn-ea"/>
                  <a:sym typeface="+mn-lt"/>
                </a:rPr>
                <a:t>Lenovo Legion Y740 prices start from IDR 20,499,000</a:t>
              </a:r>
              <a:endParaRPr lang="zh-CN" altLang="en-US" sz="16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8199" name="矩形 9"/>
            <p:cNvSpPr>
              <a:spLocks noChangeArrowheads="1"/>
            </p:cNvSpPr>
            <p:nvPr/>
          </p:nvSpPr>
          <p:spPr bwMode="auto">
            <a:xfrm>
              <a:off x="7373939" y="1238250"/>
              <a:ext cx="2919412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defRPr/>
              </a:pPr>
              <a:r>
                <a:rPr lang="en-US" altLang="zh-CN" b="1" dirty="0">
                  <a:solidFill>
                    <a:srgbClr val="10FBFE"/>
                  </a:solidFill>
                  <a:cs typeface="+mn-ea"/>
                  <a:sym typeface="+mn-lt"/>
                </a:rPr>
                <a:t>PRICE</a:t>
              </a:r>
              <a:endParaRPr lang="zh-CN" altLang="en-US" b="1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grpSp>
          <p:nvGrpSpPr>
            <p:cNvPr id="8204" name="组合 16"/>
            <p:cNvGrpSpPr/>
            <p:nvPr/>
          </p:nvGrpSpPr>
          <p:grpSpPr bwMode="auto">
            <a:xfrm>
              <a:off x="6762750" y="1238250"/>
              <a:ext cx="571500" cy="428625"/>
              <a:chOff x="3000364" y="642924"/>
              <a:chExt cx="428628" cy="321471"/>
            </a:xfrm>
          </p:grpSpPr>
          <p:sp>
            <p:nvSpPr>
              <p:cNvPr id="15" name="等腰三角形 14"/>
              <p:cNvSpPr/>
              <p:nvPr/>
            </p:nvSpPr>
            <p:spPr>
              <a:xfrm rot="5400000">
                <a:off x="3125380" y="660784"/>
                <a:ext cx="321471" cy="285752"/>
              </a:xfrm>
              <a:prstGeom prst="triangle">
                <a:avLst/>
              </a:prstGeom>
              <a:solidFill>
                <a:srgbClr val="6AE7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" name="等腰三角形 15"/>
              <p:cNvSpPr/>
              <p:nvPr/>
            </p:nvSpPr>
            <p:spPr>
              <a:xfrm rot="5400000">
                <a:off x="2982504" y="696503"/>
                <a:ext cx="250033" cy="214314"/>
              </a:xfrm>
              <a:prstGeom prst="triangle">
                <a:avLst/>
              </a:prstGeom>
              <a:solidFill>
                <a:srgbClr val="6AE7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1631092" y="4264930"/>
            <a:ext cx="6038949" cy="1960504"/>
            <a:chOff x="6762750" y="1238250"/>
            <a:chExt cx="7990049" cy="2614005"/>
          </a:xfrm>
        </p:grpSpPr>
        <p:sp>
          <p:nvSpPr>
            <p:cNvPr id="18" name="矩形 16"/>
            <p:cNvSpPr>
              <a:spLocks noChangeArrowheads="1"/>
            </p:cNvSpPr>
            <p:nvPr/>
          </p:nvSpPr>
          <p:spPr bwMode="auto">
            <a:xfrm>
              <a:off x="7373197" y="1619250"/>
              <a:ext cx="7379602" cy="2233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IN" altLang="zh-CN" sz="1400" dirty="0">
                  <a:solidFill>
                    <a:srgbClr val="10FBFE"/>
                  </a:solidFill>
                  <a:cs typeface="+mn-ea"/>
                  <a:sym typeface="+mn-lt"/>
                </a:rPr>
                <a:t>With high performance from Intel® and NVIDIA® wrapped in a thin and light </a:t>
              </a:r>
              <a:r>
                <a:rPr lang="en-IN" altLang="zh-CN" sz="1400" dirty="0" err="1">
                  <a:solidFill>
                    <a:srgbClr val="10FBFE"/>
                  </a:solidFill>
                  <a:cs typeface="+mn-ea"/>
                  <a:sym typeface="+mn-lt"/>
                </a:rPr>
                <a:t>aluminum</a:t>
              </a:r>
              <a:r>
                <a:rPr lang="en-IN" altLang="zh-CN" sz="1400" dirty="0">
                  <a:solidFill>
                    <a:srgbClr val="10FBFE"/>
                  </a:solidFill>
                  <a:cs typeface="+mn-ea"/>
                  <a:sym typeface="+mn-lt"/>
                </a:rPr>
                <a:t> chassis, the Lenovo Legion Y740 15.6” laptop is a gaming masterpiece. Featuring best-in-class system lighting from Corsair® </a:t>
              </a:r>
              <a:r>
                <a:rPr lang="en-IN" altLang="zh-CN" sz="1400" dirty="0" err="1">
                  <a:solidFill>
                    <a:srgbClr val="10FBFE"/>
                  </a:solidFill>
                  <a:cs typeface="+mn-ea"/>
                  <a:sym typeface="+mn-lt"/>
                </a:rPr>
                <a:t>iCUE</a:t>
              </a:r>
              <a:r>
                <a:rPr lang="en-IN" altLang="zh-CN" sz="1400" dirty="0">
                  <a:solidFill>
                    <a:srgbClr val="10FBFE"/>
                  </a:solidFill>
                  <a:cs typeface="+mn-ea"/>
                  <a:sym typeface="+mn-lt"/>
                </a:rPr>
                <a:t> and immersive visuals and immersive audio from Dolby®, the Legion Y740 is designed to deliver a near-perfect gaming experience.</a:t>
              </a:r>
              <a:endParaRPr lang="zh-CN" altLang="en-US" sz="14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21" name="矩形 9"/>
            <p:cNvSpPr>
              <a:spLocks noChangeArrowheads="1"/>
            </p:cNvSpPr>
            <p:nvPr/>
          </p:nvSpPr>
          <p:spPr bwMode="auto">
            <a:xfrm>
              <a:off x="7373938" y="1238250"/>
              <a:ext cx="2919412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defRPr/>
              </a:pPr>
              <a:r>
                <a:rPr lang="en-US" altLang="zh-CN" b="1" dirty="0">
                  <a:solidFill>
                    <a:srgbClr val="10FBFE"/>
                  </a:solidFill>
                  <a:cs typeface="+mn-ea"/>
                  <a:sym typeface="+mn-lt"/>
                </a:rPr>
                <a:t>ROG Zephyrus G14 </a:t>
              </a:r>
              <a:endParaRPr lang="zh-CN" altLang="en-US" b="1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16"/>
            <p:cNvGrpSpPr/>
            <p:nvPr/>
          </p:nvGrpSpPr>
          <p:grpSpPr bwMode="auto">
            <a:xfrm>
              <a:off x="6762750" y="1238250"/>
              <a:ext cx="571496" cy="428625"/>
              <a:chOff x="3000364" y="642924"/>
              <a:chExt cx="428625" cy="321471"/>
            </a:xfrm>
          </p:grpSpPr>
          <p:sp>
            <p:nvSpPr>
              <p:cNvPr id="25" name="等腰三角形 24"/>
              <p:cNvSpPr/>
              <p:nvPr/>
            </p:nvSpPr>
            <p:spPr>
              <a:xfrm rot="5400000">
                <a:off x="3125378" y="660784"/>
                <a:ext cx="321471" cy="285751"/>
              </a:xfrm>
              <a:prstGeom prst="triangle">
                <a:avLst/>
              </a:prstGeom>
              <a:solidFill>
                <a:srgbClr val="6AE7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6" name="等腰三角形 25"/>
              <p:cNvSpPr/>
              <p:nvPr/>
            </p:nvSpPr>
            <p:spPr>
              <a:xfrm rot="5400000">
                <a:off x="2982504" y="696503"/>
                <a:ext cx="250033" cy="214314"/>
              </a:xfrm>
              <a:prstGeom prst="triangle">
                <a:avLst/>
              </a:prstGeom>
              <a:solidFill>
                <a:srgbClr val="6AE7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930371" y="4923133"/>
            <a:ext cx="6622132" cy="1393232"/>
            <a:chOff x="8402844" y="5036936"/>
            <a:chExt cx="4352880" cy="1393232"/>
          </a:xfrm>
        </p:grpSpPr>
        <p:sp>
          <p:nvSpPr>
            <p:cNvPr id="10" name="文本框 6"/>
            <p:cNvSpPr txBox="1"/>
            <p:nvPr/>
          </p:nvSpPr>
          <p:spPr bwMode="auto">
            <a:xfrm>
              <a:off x="8402844" y="5401745"/>
              <a:ext cx="4352880" cy="102842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en-IN" altLang="zh-CN" sz="1400" dirty="0">
                  <a:solidFill>
                    <a:srgbClr val="10FBFE"/>
                  </a:solidFill>
                  <a:cs typeface="+mn-ea"/>
                  <a:sym typeface="+mn-lt"/>
                </a:rPr>
                <a:t>9th Generation Intel® Core™ processors deliver desktop-</a:t>
              </a:r>
              <a:r>
                <a:rPr lang="en-IN" altLang="zh-CN" sz="1400" dirty="0" err="1">
                  <a:solidFill>
                    <a:srgbClr val="10FBFE"/>
                  </a:solidFill>
                  <a:cs typeface="+mn-ea"/>
                  <a:sym typeface="+mn-lt"/>
                </a:rPr>
                <a:t>caliber</a:t>
              </a:r>
              <a:r>
                <a:rPr lang="en-IN" altLang="zh-CN" sz="1400" dirty="0">
                  <a:solidFill>
                    <a:srgbClr val="10FBFE"/>
                  </a:solidFill>
                  <a:cs typeface="+mn-ea"/>
                  <a:sym typeface="+mn-lt"/>
                </a:rPr>
                <a:t> gaming that you can take anywhere. With up to 4.5GHz Turbo, 6 cores, and 12 threads, the Legion laptop equipped with this processor has enough power to handle tough AAA games.</a:t>
              </a:r>
              <a:endParaRPr lang="zh-CN" altLang="en-US" sz="14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7"/>
            <p:cNvSpPr txBox="1"/>
            <p:nvPr/>
          </p:nvSpPr>
          <p:spPr bwMode="auto">
            <a:xfrm>
              <a:off x="11453691" y="5036936"/>
              <a:ext cx="1302033" cy="40011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914400">
                <a:defRPr/>
              </a:pPr>
              <a:r>
                <a:rPr lang="en-US" altLang="zh-CN" sz="2000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Processor</a:t>
              </a:r>
              <a:endParaRPr lang="zh-CN" altLang="en-US" sz="2000" kern="0" dirty="0"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729024" y="1940279"/>
            <a:ext cx="6751526" cy="2848092"/>
            <a:chOff x="1584402" y="1903846"/>
            <a:chExt cx="9062674" cy="3823037"/>
          </a:xfrm>
        </p:grpSpPr>
        <p:grpSp>
          <p:nvGrpSpPr>
            <p:cNvPr id="13" name="组合 12"/>
            <p:cNvGrpSpPr/>
            <p:nvPr/>
          </p:nvGrpSpPr>
          <p:grpSpPr>
            <a:xfrm>
              <a:off x="1584402" y="3589771"/>
              <a:ext cx="9062674" cy="2137112"/>
              <a:chOff x="1584402" y="3589771"/>
              <a:chExt cx="9062674" cy="2137112"/>
            </a:xfrm>
          </p:grpSpPr>
          <p:sp>
            <p:nvSpPr>
              <p:cNvPr id="24" name="任意多边形: 形状 23"/>
              <p:cNvSpPr/>
              <p:nvPr/>
            </p:nvSpPr>
            <p:spPr>
              <a:xfrm>
                <a:off x="1652007" y="3589771"/>
                <a:ext cx="8888987" cy="2005807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61985" h="2451015">
                    <a:moveTo>
                      <a:pt x="10861985" y="2084821"/>
                    </a:moveTo>
                    <a:lnTo>
                      <a:pt x="10522232" y="2430680"/>
                    </a:lnTo>
                    <a:lnTo>
                      <a:pt x="251521" y="2451015"/>
                    </a:lnTo>
                    <a:lnTo>
                      <a:pt x="4778" y="2131701"/>
                    </a:lnTo>
                    <a:cubicBezTo>
                      <a:pt x="-9673" y="1092163"/>
                      <a:pt x="13480" y="881310"/>
                      <a:pt x="11188" y="0"/>
                    </a:cubicBezTo>
                  </a:path>
                </a:pathLst>
              </a:custGeom>
              <a:noFill/>
              <a:ln w="19050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5" name="梯形 24"/>
              <p:cNvSpPr/>
              <p:nvPr/>
            </p:nvSpPr>
            <p:spPr>
              <a:xfrm flipV="1">
                <a:off x="2795159" y="5595578"/>
                <a:ext cx="851792" cy="131305"/>
              </a:xfrm>
              <a:prstGeom prst="trapezoid">
                <a:avLst>
                  <a:gd name="adj" fmla="val 83457"/>
                </a:avLst>
              </a:prstGeom>
              <a:solidFill>
                <a:srgbClr val="0BF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6" name="梯形 25"/>
              <p:cNvSpPr/>
              <p:nvPr/>
            </p:nvSpPr>
            <p:spPr>
              <a:xfrm rot="5400000" flipV="1">
                <a:off x="1407134" y="4727547"/>
                <a:ext cx="419147" cy="64612"/>
              </a:xfrm>
              <a:prstGeom prst="trapezoid">
                <a:avLst>
                  <a:gd name="adj" fmla="val 83457"/>
                </a:avLst>
              </a:prstGeom>
              <a:solidFill>
                <a:srgbClr val="0BF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7" name="梯形 4"/>
              <p:cNvSpPr/>
              <p:nvPr/>
            </p:nvSpPr>
            <p:spPr>
              <a:xfrm rot="3120575" flipV="1">
                <a:off x="1546837" y="5397384"/>
                <a:ext cx="460512" cy="64612"/>
              </a:xfrm>
              <a:custGeom>
                <a:avLst/>
                <a:gdLst>
                  <a:gd name="connsiteX0" fmla="*/ 0 w 512180"/>
                  <a:gd name="connsiteY0" fmla="*/ 78953 h 78953"/>
                  <a:gd name="connsiteX1" fmla="*/ 65892 w 512180"/>
                  <a:gd name="connsiteY1" fmla="*/ 0 h 78953"/>
                  <a:gd name="connsiteX2" fmla="*/ 446288 w 512180"/>
                  <a:gd name="connsiteY2" fmla="*/ 0 h 78953"/>
                  <a:gd name="connsiteX3" fmla="*/ 512180 w 512180"/>
                  <a:gd name="connsiteY3" fmla="*/ 78953 h 78953"/>
                  <a:gd name="connsiteX4" fmla="*/ 0 w 512180"/>
                  <a:gd name="connsiteY4" fmla="*/ 78953 h 78953"/>
                  <a:gd name="connsiteX0-1" fmla="*/ 0 w 562727"/>
                  <a:gd name="connsiteY0-2" fmla="*/ 76132 h 78953"/>
                  <a:gd name="connsiteX1-3" fmla="*/ 116439 w 562727"/>
                  <a:gd name="connsiteY1-4" fmla="*/ 0 h 78953"/>
                  <a:gd name="connsiteX2-5" fmla="*/ 496835 w 562727"/>
                  <a:gd name="connsiteY2-6" fmla="*/ 0 h 78953"/>
                  <a:gd name="connsiteX3-7" fmla="*/ 562727 w 562727"/>
                  <a:gd name="connsiteY3-8" fmla="*/ 78953 h 78953"/>
                  <a:gd name="connsiteX4-9" fmla="*/ 0 w 562727"/>
                  <a:gd name="connsiteY4-10" fmla="*/ 76132 h 7895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562727" h="78953">
                    <a:moveTo>
                      <a:pt x="0" y="76132"/>
                    </a:moveTo>
                    <a:lnTo>
                      <a:pt x="116439" y="0"/>
                    </a:lnTo>
                    <a:lnTo>
                      <a:pt x="496835" y="0"/>
                    </a:lnTo>
                    <a:lnTo>
                      <a:pt x="562727" y="78953"/>
                    </a:lnTo>
                    <a:lnTo>
                      <a:pt x="0" y="76132"/>
                    </a:lnTo>
                    <a:close/>
                  </a:path>
                </a:pathLst>
              </a:custGeom>
              <a:solidFill>
                <a:srgbClr val="2CCA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10526994" y="5210782"/>
                <a:ext cx="106082" cy="106082"/>
              </a:xfrm>
              <a:prstGeom prst="ellipse">
                <a:avLst/>
              </a:pr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10443054" y="4871788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10443054" y="4695388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10443054" y="4518989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0443054" y="4342590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 flipH="1" flipV="1">
              <a:off x="1584402" y="1903846"/>
              <a:ext cx="9062674" cy="2137112"/>
              <a:chOff x="1584402" y="3589771"/>
              <a:chExt cx="9062674" cy="2137112"/>
            </a:xfrm>
          </p:grpSpPr>
          <p:sp>
            <p:nvSpPr>
              <p:cNvPr id="15" name="任意多边形: 形状 14"/>
              <p:cNvSpPr/>
              <p:nvPr/>
            </p:nvSpPr>
            <p:spPr>
              <a:xfrm>
                <a:off x="1652007" y="3589771"/>
                <a:ext cx="8888987" cy="2005807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61985" h="2451015">
                    <a:moveTo>
                      <a:pt x="10861985" y="2084821"/>
                    </a:moveTo>
                    <a:lnTo>
                      <a:pt x="10522232" y="2430680"/>
                    </a:lnTo>
                    <a:lnTo>
                      <a:pt x="251521" y="2451015"/>
                    </a:lnTo>
                    <a:lnTo>
                      <a:pt x="4778" y="2131701"/>
                    </a:lnTo>
                    <a:cubicBezTo>
                      <a:pt x="-9673" y="1092163"/>
                      <a:pt x="13480" y="881310"/>
                      <a:pt x="11188" y="0"/>
                    </a:cubicBezTo>
                  </a:path>
                </a:pathLst>
              </a:custGeom>
              <a:noFill/>
              <a:ln w="19050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" name="梯形 15"/>
              <p:cNvSpPr/>
              <p:nvPr/>
            </p:nvSpPr>
            <p:spPr>
              <a:xfrm flipV="1">
                <a:off x="2795159" y="5595578"/>
                <a:ext cx="851792" cy="131305"/>
              </a:xfrm>
              <a:prstGeom prst="trapezoid">
                <a:avLst>
                  <a:gd name="adj" fmla="val 83457"/>
                </a:avLst>
              </a:prstGeom>
              <a:solidFill>
                <a:srgbClr val="0BF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" name="梯形 16"/>
              <p:cNvSpPr/>
              <p:nvPr/>
            </p:nvSpPr>
            <p:spPr>
              <a:xfrm rot="5400000" flipV="1">
                <a:off x="1407134" y="4727547"/>
                <a:ext cx="419147" cy="64612"/>
              </a:xfrm>
              <a:prstGeom prst="trapezoid">
                <a:avLst>
                  <a:gd name="adj" fmla="val 83457"/>
                </a:avLst>
              </a:prstGeom>
              <a:solidFill>
                <a:srgbClr val="0BF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8" name="梯形 4"/>
              <p:cNvSpPr/>
              <p:nvPr/>
            </p:nvSpPr>
            <p:spPr>
              <a:xfrm rot="3120575" flipV="1">
                <a:off x="1544456" y="5395003"/>
                <a:ext cx="460512" cy="64612"/>
              </a:xfrm>
              <a:custGeom>
                <a:avLst/>
                <a:gdLst>
                  <a:gd name="connsiteX0" fmla="*/ 0 w 512180"/>
                  <a:gd name="connsiteY0" fmla="*/ 78953 h 78953"/>
                  <a:gd name="connsiteX1" fmla="*/ 65892 w 512180"/>
                  <a:gd name="connsiteY1" fmla="*/ 0 h 78953"/>
                  <a:gd name="connsiteX2" fmla="*/ 446288 w 512180"/>
                  <a:gd name="connsiteY2" fmla="*/ 0 h 78953"/>
                  <a:gd name="connsiteX3" fmla="*/ 512180 w 512180"/>
                  <a:gd name="connsiteY3" fmla="*/ 78953 h 78953"/>
                  <a:gd name="connsiteX4" fmla="*/ 0 w 512180"/>
                  <a:gd name="connsiteY4" fmla="*/ 78953 h 78953"/>
                  <a:gd name="connsiteX0-1" fmla="*/ 0 w 562727"/>
                  <a:gd name="connsiteY0-2" fmla="*/ 76132 h 78953"/>
                  <a:gd name="connsiteX1-3" fmla="*/ 116439 w 562727"/>
                  <a:gd name="connsiteY1-4" fmla="*/ 0 h 78953"/>
                  <a:gd name="connsiteX2-5" fmla="*/ 496835 w 562727"/>
                  <a:gd name="connsiteY2-6" fmla="*/ 0 h 78953"/>
                  <a:gd name="connsiteX3-7" fmla="*/ 562727 w 562727"/>
                  <a:gd name="connsiteY3-8" fmla="*/ 78953 h 78953"/>
                  <a:gd name="connsiteX4-9" fmla="*/ 0 w 562727"/>
                  <a:gd name="connsiteY4-10" fmla="*/ 76132 h 7895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562727" h="78953">
                    <a:moveTo>
                      <a:pt x="0" y="76132"/>
                    </a:moveTo>
                    <a:lnTo>
                      <a:pt x="116439" y="0"/>
                    </a:lnTo>
                    <a:lnTo>
                      <a:pt x="496835" y="0"/>
                    </a:lnTo>
                    <a:lnTo>
                      <a:pt x="562727" y="78953"/>
                    </a:lnTo>
                    <a:lnTo>
                      <a:pt x="0" y="76132"/>
                    </a:lnTo>
                    <a:close/>
                  </a:path>
                </a:pathLst>
              </a:custGeom>
              <a:solidFill>
                <a:srgbClr val="0BF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10526994" y="5210782"/>
                <a:ext cx="106082" cy="106082"/>
              </a:xfrm>
              <a:prstGeom prst="ellipse">
                <a:avLst/>
              </a:pr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10443054" y="4871788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10443054" y="4695388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10443054" y="4518989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10443054" y="4342590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97130" y="2294412"/>
            <a:ext cx="6159568" cy="2149050"/>
          </a:xfrm>
          <a:prstGeom prst="rect">
            <a:avLst/>
          </a:prstGeom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45523E18-235E-4362-B519-B185EBF3B072}"/>
              </a:ext>
            </a:extLst>
          </p:cNvPr>
          <p:cNvGrpSpPr/>
          <p:nvPr/>
        </p:nvGrpSpPr>
        <p:grpSpPr>
          <a:xfrm>
            <a:off x="354330" y="377190"/>
            <a:ext cx="606425" cy="606425"/>
            <a:chOff x="2089" y="2413"/>
            <a:chExt cx="1152" cy="1152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0DB0420-4961-4982-8368-4328144B1FC1}"/>
                </a:ext>
              </a:extLst>
            </p:cNvPr>
            <p:cNvSpPr/>
            <p:nvPr/>
          </p:nvSpPr>
          <p:spPr>
            <a:xfrm>
              <a:off x="2089" y="2413"/>
              <a:ext cx="1152" cy="1152"/>
            </a:xfrm>
            <a:prstGeom prst="ellipse">
              <a:avLst/>
            </a:prstGeom>
            <a:solidFill>
              <a:srgbClr val="6AE7F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EA358B76-6877-4FDA-B813-16EA01F9A800}"/>
                </a:ext>
              </a:extLst>
            </p:cNvPr>
            <p:cNvSpPr/>
            <p:nvPr/>
          </p:nvSpPr>
          <p:spPr>
            <a:xfrm>
              <a:off x="2237" y="2562"/>
              <a:ext cx="855" cy="855"/>
            </a:xfrm>
            <a:prstGeom prst="ellipse">
              <a:avLst/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416609D6-6573-434B-A324-897518AF94C9}"/>
              </a:ext>
            </a:extLst>
          </p:cNvPr>
          <p:cNvSpPr txBox="1"/>
          <p:nvPr/>
        </p:nvSpPr>
        <p:spPr>
          <a:xfrm>
            <a:off x="960755" y="481330"/>
            <a:ext cx="5820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000" b="1" dirty="0">
                <a:solidFill>
                  <a:srgbClr val="10FBFE"/>
                </a:solidFill>
                <a:cs typeface="+mn-ea"/>
                <a:sym typeface="+mn-lt"/>
              </a:rPr>
              <a:t>Lenovo Legion Y740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10FBF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23392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230F417D-1EE5-480B-BC49-799760DA80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592" y="1488509"/>
            <a:ext cx="4554717" cy="4554717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54330" y="377190"/>
            <a:ext cx="606425" cy="606425"/>
            <a:chOff x="2089" y="2413"/>
            <a:chExt cx="1152" cy="1152"/>
          </a:xfrm>
        </p:grpSpPr>
        <p:sp>
          <p:nvSpPr>
            <p:cNvPr id="2" name="椭圆 1"/>
            <p:cNvSpPr/>
            <p:nvPr/>
          </p:nvSpPr>
          <p:spPr>
            <a:xfrm>
              <a:off x="2089" y="2413"/>
              <a:ext cx="1152" cy="1152"/>
            </a:xfrm>
            <a:prstGeom prst="ellipse">
              <a:avLst/>
            </a:prstGeom>
            <a:solidFill>
              <a:srgbClr val="6AE7F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2237" y="2562"/>
              <a:ext cx="855" cy="855"/>
            </a:xfrm>
            <a:prstGeom prst="ellipse">
              <a:avLst/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1</a:t>
              </a:r>
            </a:p>
          </p:txBody>
        </p:sp>
      </p:grpSp>
      <p:sp>
        <p:nvSpPr>
          <p:cNvPr id="264" name="文本框 263"/>
          <p:cNvSpPr txBox="1"/>
          <p:nvPr/>
        </p:nvSpPr>
        <p:spPr>
          <a:xfrm>
            <a:off x="960755" y="481330"/>
            <a:ext cx="5820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000" b="1" dirty="0">
                <a:solidFill>
                  <a:srgbClr val="10FBFE"/>
                </a:solidFill>
                <a:cs typeface="+mn-ea"/>
                <a:sym typeface="+mn-lt"/>
              </a:rPr>
              <a:t>ROG Zephyrus G14 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780848" y="1742123"/>
            <a:ext cx="4554717" cy="1078531"/>
            <a:chOff x="6762750" y="1238250"/>
            <a:chExt cx="5265420" cy="1438041"/>
          </a:xfrm>
        </p:grpSpPr>
        <p:sp>
          <p:nvSpPr>
            <p:cNvPr id="8198" name="矩形 16"/>
            <p:cNvSpPr>
              <a:spLocks noChangeArrowheads="1"/>
            </p:cNvSpPr>
            <p:nvPr/>
          </p:nvSpPr>
          <p:spPr bwMode="auto">
            <a:xfrm>
              <a:off x="7373197" y="1619250"/>
              <a:ext cx="4654973" cy="10570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IN" altLang="zh-CN" sz="1600" dirty="0">
                  <a:solidFill>
                    <a:srgbClr val="10FBFE"/>
                  </a:solidFill>
                  <a:cs typeface="+mn-ea"/>
                  <a:sym typeface="+mn-lt"/>
                </a:rPr>
                <a:t>ASUS ROG Zephyrus G14  prices start from IDR 23,999,000</a:t>
              </a:r>
              <a:endParaRPr lang="zh-CN" altLang="en-US" sz="16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8199" name="矩形 9"/>
            <p:cNvSpPr>
              <a:spLocks noChangeArrowheads="1"/>
            </p:cNvSpPr>
            <p:nvPr/>
          </p:nvSpPr>
          <p:spPr bwMode="auto">
            <a:xfrm>
              <a:off x="7373939" y="1238250"/>
              <a:ext cx="2919412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defRPr/>
              </a:pPr>
              <a:r>
                <a:rPr lang="en-US" altLang="zh-CN" b="1" dirty="0">
                  <a:solidFill>
                    <a:srgbClr val="10FBFE"/>
                  </a:solidFill>
                  <a:cs typeface="+mn-ea"/>
                  <a:sym typeface="+mn-lt"/>
                </a:rPr>
                <a:t>PRICE</a:t>
              </a:r>
              <a:endParaRPr lang="zh-CN" altLang="en-US" b="1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grpSp>
          <p:nvGrpSpPr>
            <p:cNvPr id="8204" name="组合 16"/>
            <p:cNvGrpSpPr/>
            <p:nvPr/>
          </p:nvGrpSpPr>
          <p:grpSpPr bwMode="auto">
            <a:xfrm>
              <a:off x="6762750" y="1238250"/>
              <a:ext cx="571500" cy="428625"/>
              <a:chOff x="3000364" y="642924"/>
              <a:chExt cx="428628" cy="321471"/>
            </a:xfrm>
          </p:grpSpPr>
          <p:sp>
            <p:nvSpPr>
              <p:cNvPr id="15" name="等腰三角形 14"/>
              <p:cNvSpPr/>
              <p:nvPr/>
            </p:nvSpPr>
            <p:spPr>
              <a:xfrm rot="5400000">
                <a:off x="3125380" y="660784"/>
                <a:ext cx="321471" cy="285752"/>
              </a:xfrm>
              <a:prstGeom prst="triangle">
                <a:avLst/>
              </a:prstGeom>
              <a:solidFill>
                <a:srgbClr val="6AE7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" name="等腰三角形 15"/>
              <p:cNvSpPr/>
              <p:nvPr/>
            </p:nvSpPr>
            <p:spPr>
              <a:xfrm rot="5400000">
                <a:off x="2982504" y="696503"/>
                <a:ext cx="250033" cy="214314"/>
              </a:xfrm>
              <a:prstGeom prst="triangle">
                <a:avLst/>
              </a:prstGeom>
              <a:solidFill>
                <a:srgbClr val="6AE7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1663146" y="4235740"/>
            <a:ext cx="3644900" cy="1960504"/>
            <a:chOff x="6762750" y="1238250"/>
            <a:chExt cx="4859867" cy="2614005"/>
          </a:xfrm>
        </p:grpSpPr>
        <p:sp>
          <p:nvSpPr>
            <p:cNvPr id="18" name="矩形 16"/>
            <p:cNvSpPr>
              <a:spLocks noChangeArrowheads="1"/>
            </p:cNvSpPr>
            <p:nvPr/>
          </p:nvSpPr>
          <p:spPr bwMode="auto">
            <a:xfrm>
              <a:off x="7373197" y="1619250"/>
              <a:ext cx="4249420" cy="2233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IN" altLang="zh-CN" sz="1400" dirty="0">
                  <a:solidFill>
                    <a:srgbClr val="10FBFE"/>
                  </a:solidFill>
                  <a:cs typeface="+mn-ea"/>
                  <a:sym typeface="+mn-lt"/>
                </a:rPr>
                <a:t>ROG Zephyrus G14 can be called a powerful gaming laptop. The beautiful design according to the ROG edition has a cooling system that is good for gaming laptops</a:t>
              </a:r>
              <a:endParaRPr lang="zh-CN" altLang="en-US" sz="14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21" name="矩形 9"/>
            <p:cNvSpPr>
              <a:spLocks noChangeArrowheads="1"/>
            </p:cNvSpPr>
            <p:nvPr/>
          </p:nvSpPr>
          <p:spPr bwMode="auto">
            <a:xfrm>
              <a:off x="7373938" y="1238250"/>
              <a:ext cx="2919412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defRPr/>
              </a:pPr>
              <a:r>
                <a:rPr lang="en-US" altLang="zh-CN" b="1" dirty="0">
                  <a:solidFill>
                    <a:srgbClr val="10FBFE"/>
                  </a:solidFill>
                  <a:cs typeface="+mn-ea"/>
                  <a:sym typeface="+mn-lt"/>
                </a:rPr>
                <a:t>ROG Zephyrus G14 </a:t>
              </a:r>
              <a:endParaRPr lang="zh-CN" altLang="en-US" b="1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16"/>
            <p:cNvGrpSpPr/>
            <p:nvPr/>
          </p:nvGrpSpPr>
          <p:grpSpPr bwMode="auto">
            <a:xfrm>
              <a:off x="6762750" y="1238250"/>
              <a:ext cx="571500" cy="428625"/>
              <a:chOff x="3000364" y="642924"/>
              <a:chExt cx="428628" cy="321471"/>
            </a:xfrm>
          </p:grpSpPr>
          <p:sp>
            <p:nvSpPr>
              <p:cNvPr id="25" name="等腰三角形 24"/>
              <p:cNvSpPr/>
              <p:nvPr/>
            </p:nvSpPr>
            <p:spPr>
              <a:xfrm rot="5400000">
                <a:off x="3125380" y="660784"/>
                <a:ext cx="321471" cy="285752"/>
              </a:xfrm>
              <a:prstGeom prst="triangle">
                <a:avLst/>
              </a:prstGeom>
              <a:solidFill>
                <a:srgbClr val="6AE7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6" name="等腰三角形 25"/>
              <p:cNvSpPr/>
              <p:nvPr/>
            </p:nvSpPr>
            <p:spPr>
              <a:xfrm rot="5400000">
                <a:off x="2982504" y="696503"/>
                <a:ext cx="250033" cy="214314"/>
              </a:xfrm>
              <a:prstGeom prst="triangle">
                <a:avLst/>
              </a:prstGeom>
              <a:solidFill>
                <a:srgbClr val="6AE7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92376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930369" y="4923133"/>
            <a:ext cx="6622131" cy="1716397"/>
            <a:chOff x="8402843" y="5036936"/>
            <a:chExt cx="4629590" cy="1716397"/>
          </a:xfrm>
        </p:grpSpPr>
        <p:sp>
          <p:nvSpPr>
            <p:cNvPr id="10" name="文本框 6"/>
            <p:cNvSpPr txBox="1"/>
            <p:nvPr/>
          </p:nvSpPr>
          <p:spPr bwMode="auto">
            <a:xfrm>
              <a:off x="8402843" y="5401745"/>
              <a:ext cx="4629590" cy="1351588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00" b="0" i="0" u="none" strike="noStrike" kern="0" cap="none" spc="0" normalizeH="0" baseline="0">
                  <a:ln>
                    <a:noFill/>
                  </a:ln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1"/>
                  </a:gradFill>
                  <a:effectLst/>
                  <a:uLnTx/>
                  <a:uFillTx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en-IN" altLang="zh-CN" sz="1400" dirty="0">
                  <a:solidFill>
                    <a:srgbClr val="10FBFE"/>
                  </a:solidFill>
                  <a:cs typeface="+mn-ea"/>
                  <a:sym typeface="+mn-lt"/>
                </a:rPr>
                <a:t>The Zephyrus G14 2023 is powered by the latest AMD </a:t>
              </a:r>
              <a:r>
                <a:rPr lang="en-IN" altLang="zh-CN" sz="1400" dirty="0" err="1">
                  <a:solidFill>
                    <a:srgbClr val="10FBFE"/>
                  </a:solidFill>
                  <a:cs typeface="+mn-ea"/>
                  <a:sym typeface="+mn-lt"/>
                </a:rPr>
                <a:t>Ryzen</a:t>
              </a:r>
              <a:r>
                <a:rPr lang="en-IN" altLang="zh-CN" sz="1400" dirty="0">
                  <a:solidFill>
                    <a:srgbClr val="10FBFE"/>
                  </a:solidFill>
                  <a:cs typeface="+mn-ea"/>
                  <a:sym typeface="+mn-lt"/>
                </a:rPr>
                <a:t>™ 9 7940HS processor and up to NVIDIA® GeForce RTX® 4070 Laptop GPU with up to 125W TGP, as well as MUX Switch and NVIDIA® Advanced Optimus support, this 14-inch machine is ready for whatever gaming or multitasking you can throw at it. do</a:t>
              </a:r>
              <a:endParaRPr lang="zh-CN" altLang="en-US" sz="1400" dirty="0">
                <a:solidFill>
                  <a:srgbClr val="10FBFE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7"/>
            <p:cNvSpPr txBox="1"/>
            <p:nvPr/>
          </p:nvSpPr>
          <p:spPr bwMode="auto">
            <a:xfrm>
              <a:off x="11682682" y="5036936"/>
              <a:ext cx="1302033" cy="40011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914400">
                <a:defRPr/>
              </a:pPr>
              <a:r>
                <a:rPr lang="en-US" altLang="zh-CN" sz="2000" kern="0" dirty="0">
                  <a:gradFill>
                    <a:gsLst>
                      <a:gs pos="0">
                        <a:srgbClr val="FFFFFF"/>
                      </a:gs>
                      <a:gs pos="89000">
                        <a:srgbClr val="0BF1F5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Processor</a:t>
              </a: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729024" y="1940279"/>
            <a:ext cx="6751526" cy="2848092"/>
            <a:chOff x="1584402" y="1903846"/>
            <a:chExt cx="9062674" cy="3823037"/>
          </a:xfrm>
        </p:grpSpPr>
        <p:grpSp>
          <p:nvGrpSpPr>
            <p:cNvPr id="13" name="组合 12"/>
            <p:cNvGrpSpPr/>
            <p:nvPr/>
          </p:nvGrpSpPr>
          <p:grpSpPr>
            <a:xfrm>
              <a:off x="1584402" y="3589771"/>
              <a:ext cx="9062674" cy="2137112"/>
              <a:chOff x="1584402" y="3589771"/>
              <a:chExt cx="9062674" cy="2137112"/>
            </a:xfrm>
          </p:grpSpPr>
          <p:sp>
            <p:nvSpPr>
              <p:cNvPr id="24" name="任意多边形: 形状 23"/>
              <p:cNvSpPr/>
              <p:nvPr/>
            </p:nvSpPr>
            <p:spPr>
              <a:xfrm>
                <a:off x="1652007" y="3589771"/>
                <a:ext cx="8888987" cy="2005807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61985" h="2451015">
                    <a:moveTo>
                      <a:pt x="10861985" y="2084821"/>
                    </a:moveTo>
                    <a:lnTo>
                      <a:pt x="10522232" y="2430680"/>
                    </a:lnTo>
                    <a:lnTo>
                      <a:pt x="251521" y="2451015"/>
                    </a:lnTo>
                    <a:lnTo>
                      <a:pt x="4778" y="2131701"/>
                    </a:lnTo>
                    <a:cubicBezTo>
                      <a:pt x="-9673" y="1092163"/>
                      <a:pt x="13480" y="881310"/>
                      <a:pt x="11188" y="0"/>
                    </a:cubicBezTo>
                  </a:path>
                </a:pathLst>
              </a:custGeom>
              <a:noFill/>
              <a:ln w="19050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5" name="梯形 24"/>
              <p:cNvSpPr/>
              <p:nvPr/>
            </p:nvSpPr>
            <p:spPr>
              <a:xfrm flipV="1">
                <a:off x="2795159" y="5595578"/>
                <a:ext cx="851792" cy="131305"/>
              </a:xfrm>
              <a:prstGeom prst="trapezoid">
                <a:avLst>
                  <a:gd name="adj" fmla="val 83457"/>
                </a:avLst>
              </a:prstGeom>
              <a:solidFill>
                <a:srgbClr val="0BF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6" name="梯形 25"/>
              <p:cNvSpPr/>
              <p:nvPr/>
            </p:nvSpPr>
            <p:spPr>
              <a:xfrm rot="5400000" flipV="1">
                <a:off x="1407134" y="4727547"/>
                <a:ext cx="419147" cy="64612"/>
              </a:xfrm>
              <a:prstGeom prst="trapezoid">
                <a:avLst>
                  <a:gd name="adj" fmla="val 83457"/>
                </a:avLst>
              </a:prstGeom>
              <a:solidFill>
                <a:srgbClr val="0BF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7" name="梯形 4"/>
              <p:cNvSpPr/>
              <p:nvPr/>
            </p:nvSpPr>
            <p:spPr>
              <a:xfrm rot="3120575" flipV="1">
                <a:off x="1546837" y="5397384"/>
                <a:ext cx="460512" cy="64612"/>
              </a:xfrm>
              <a:custGeom>
                <a:avLst/>
                <a:gdLst>
                  <a:gd name="connsiteX0" fmla="*/ 0 w 512180"/>
                  <a:gd name="connsiteY0" fmla="*/ 78953 h 78953"/>
                  <a:gd name="connsiteX1" fmla="*/ 65892 w 512180"/>
                  <a:gd name="connsiteY1" fmla="*/ 0 h 78953"/>
                  <a:gd name="connsiteX2" fmla="*/ 446288 w 512180"/>
                  <a:gd name="connsiteY2" fmla="*/ 0 h 78953"/>
                  <a:gd name="connsiteX3" fmla="*/ 512180 w 512180"/>
                  <a:gd name="connsiteY3" fmla="*/ 78953 h 78953"/>
                  <a:gd name="connsiteX4" fmla="*/ 0 w 512180"/>
                  <a:gd name="connsiteY4" fmla="*/ 78953 h 78953"/>
                  <a:gd name="connsiteX0-1" fmla="*/ 0 w 562727"/>
                  <a:gd name="connsiteY0-2" fmla="*/ 76132 h 78953"/>
                  <a:gd name="connsiteX1-3" fmla="*/ 116439 w 562727"/>
                  <a:gd name="connsiteY1-4" fmla="*/ 0 h 78953"/>
                  <a:gd name="connsiteX2-5" fmla="*/ 496835 w 562727"/>
                  <a:gd name="connsiteY2-6" fmla="*/ 0 h 78953"/>
                  <a:gd name="connsiteX3-7" fmla="*/ 562727 w 562727"/>
                  <a:gd name="connsiteY3-8" fmla="*/ 78953 h 78953"/>
                  <a:gd name="connsiteX4-9" fmla="*/ 0 w 562727"/>
                  <a:gd name="connsiteY4-10" fmla="*/ 76132 h 7895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562727" h="78953">
                    <a:moveTo>
                      <a:pt x="0" y="76132"/>
                    </a:moveTo>
                    <a:lnTo>
                      <a:pt x="116439" y="0"/>
                    </a:lnTo>
                    <a:lnTo>
                      <a:pt x="496835" y="0"/>
                    </a:lnTo>
                    <a:lnTo>
                      <a:pt x="562727" y="78953"/>
                    </a:lnTo>
                    <a:lnTo>
                      <a:pt x="0" y="76132"/>
                    </a:lnTo>
                    <a:close/>
                  </a:path>
                </a:pathLst>
              </a:custGeom>
              <a:solidFill>
                <a:srgbClr val="2CCA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10526994" y="5210782"/>
                <a:ext cx="106082" cy="106082"/>
              </a:xfrm>
              <a:prstGeom prst="ellipse">
                <a:avLst/>
              </a:pr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10443054" y="4871788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10443054" y="4695388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10443054" y="4518989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0443054" y="4342590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 flipH="1" flipV="1">
              <a:off x="1584402" y="1903846"/>
              <a:ext cx="9062674" cy="2137112"/>
              <a:chOff x="1584402" y="3589771"/>
              <a:chExt cx="9062674" cy="2137112"/>
            </a:xfrm>
          </p:grpSpPr>
          <p:sp>
            <p:nvSpPr>
              <p:cNvPr id="15" name="任意多边形: 形状 14"/>
              <p:cNvSpPr/>
              <p:nvPr/>
            </p:nvSpPr>
            <p:spPr>
              <a:xfrm>
                <a:off x="1652007" y="3589771"/>
                <a:ext cx="8888987" cy="2005807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61985" h="2451015">
                    <a:moveTo>
                      <a:pt x="10861985" y="2084821"/>
                    </a:moveTo>
                    <a:lnTo>
                      <a:pt x="10522232" y="2430680"/>
                    </a:lnTo>
                    <a:lnTo>
                      <a:pt x="251521" y="2451015"/>
                    </a:lnTo>
                    <a:lnTo>
                      <a:pt x="4778" y="2131701"/>
                    </a:lnTo>
                    <a:cubicBezTo>
                      <a:pt x="-9673" y="1092163"/>
                      <a:pt x="13480" y="881310"/>
                      <a:pt x="11188" y="0"/>
                    </a:cubicBezTo>
                  </a:path>
                </a:pathLst>
              </a:custGeom>
              <a:noFill/>
              <a:ln w="19050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" name="梯形 15"/>
              <p:cNvSpPr/>
              <p:nvPr/>
            </p:nvSpPr>
            <p:spPr>
              <a:xfrm flipV="1">
                <a:off x="2795159" y="5595578"/>
                <a:ext cx="851792" cy="131305"/>
              </a:xfrm>
              <a:prstGeom prst="trapezoid">
                <a:avLst>
                  <a:gd name="adj" fmla="val 83457"/>
                </a:avLst>
              </a:prstGeom>
              <a:solidFill>
                <a:srgbClr val="0BF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" name="梯形 16"/>
              <p:cNvSpPr/>
              <p:nvPr/>
            </p:nvSpPr>
            <p:spPr>
              <a:xfrm rot="5400000" flipV="1">
                <a:off x="1407134" y="4727547"/>
                <a:ext cx="419147" cy="64612"/>
              </a:xfrm>
              <a:prstGeom prst="trapezoid">
                <a:avLst>
                  <a:gd name="adj" fmla="val 83457"/>
                </a:avLst>
              </a:prstGeom>
              <a:solidFill>
                <a:srgbClr val="0BF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8" name="梯形 4"/>
              <p:cNvSpPr/>
              <p:nvPr/>
            </p:nvSpPr>
            <p:spPr>
              <a:xfrm rot="3120575" flipV="1">
                <a:off x="1544456" y="5395003"/>
                <a:ext cx="460512" cy="64612"/>
              </a:xfrm>
              <a:custGeom>
                <a:avLst/>
                <a:gdLst>
                  <a:gd name="connsiteX0" fmla="*/ 0 w 512180"/>
                  <a:gd name="connsiteY0" fmla="*/ 78953 h 78953"/>
                  <a:gd name="connsiteX1" fmla="*/ 65892 w 512180"/>
                  <a:gd name="connsiteY1" fmla="*/ 0 h 78953"/>
                  <a:gd name="connsiteX2" fmla="*/ 446288 w 512180"/>
                  <a:gd name="connsiteY2" fmla="*/ 0 h 78953"/>
                  <a:gd name="connsiteX3" fmla="*/ 512180 w 512180"/>
                  <a:gd name="connsiteY3" fmla="*/ 78953 h 78953"/>
                  <a:gd name="connsiteX4" fmla="*/ 0 w 512180"/>
                  <a:gd name="connsiteY4" fmla="*/ 78953 h 78953"/>
                  <a:gd name="connsiteX0-1" fmla="*/ 0 w 562727"/>
                  <a:gd name="connsiteY0-2" fmla="*/ 76132 h 78953"/>
                  <a:gd name="connsiteX1-3" fmla="*/ 116439 w 562727"/>
                  <a:gd name="connsiteY1-4" fmla="*/ 0 h 78953"/>
                  <a:gd name="connsiteX2-5" fmla="*/ 496835 w 562727"/>
                  <a:gd name="connsiteY2-6" fmla="*/ 0 h 78953"/>
                  <a:gd name="connsiteX3-7" fmla="*/ 562727 w 562727"/>
                  <a:gd name="connsiteY3-8" fmla="*/ 78953 h 78953"/>
                  <a:gd name="connsiteX4-9" fmla="*/ 0 w 562727"/>
                  <a:gd name="connsiteY4-10" fmla="*/ 76132 h 7895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562727" h="78953">
                    <a:moveTo>
                      <a:pt x="0" y="76132"/>
                    </a:moveTo>
                    <a:lnTo>
                      <a:pt x="116439" y="0"/>
                    </a:lnTo>
                    <a:lnTo>
                      <a:pt x="496835" y="0"/>
                    </a:lnTo>
                    <a:lnTo>
                      <a:pt x="562727" y="78953"/>
                    </a:lnTo>
                    <a:lnTo>
                      <a:pt x="0" y="76132"/>
                    </a:lnTo>
                    <a:close/>
                  </a:path>
                </a:pathLst>
              </a:custGeom>
              <a:solidFill>
                <a:srgbClr val="0BF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10526994" y="5210782"/>
                <a:ext cx="106082" cy="106082"/>
              </a:xfrm>
              <a:prstGeom prst="ellipse">
                <a:avLst/>
              </a:pr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10443054" y="4871788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10443054" y="4695388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10443054" y="4518989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10443054" y="4342590"/>
                <a:ext cx="204022" cy="207689"/>
              </a:xfrm>
              <a:custGeom>
                <a:avLst/>
                <a:gdLst>
                  <a:gd name="connsiteX0" fmla="*/ 10856686 w 10856686"/>
                  <a:gd name="connsiteY0" fmla="*/ 4180114 h 4789714"/>
                  <a:gd name="connsiteX1" fmla="*/ 10363200 w 10856686"/>
                  <a:gd name="connsiteY1" fmla="*/ 4775200 h 4789714"/>
                  <a:gd name="connsiteX2" fmla="*/ 261257 w 10856686"/>
                  <a:gd name="connsiteY2" fmla="*/ 4789714 h 4789714"/>
                  <a:gd name="connsiteX3" fmla="*/ 14514 w 10856686"/>
                  <a:gd name="connsiteY3" fmla="*/ 4470400 h 4789714"/>
                  <a:gd name="connsiteX4" fmla="*/ 0 w 10856686"/>
                  <a:gd name="connsiteY4" fmla="*/ 0 h 4789714"/>
                  <a:gd name="connsiteX0-1" fmla="*/ 10856686 w 10856686"/>
                  <a:gd name="connsiteY0-2" fmla="*/ 4180114 h 4789714"/>
                  <a:gd name="connsiteX1-3" fmla="*/ 10363200 w 10856686"/>
                  <a:gd name="connsiteY1-4" fmla="*/ 4775200 h 4789714"/>
                  <a:gd name="connsiteX2-5" fmla="*/ 261257 w 10856686"/>
                  <a:gd name="connsiteY2-6" fmla="*/ 4789714 h 4789714"/>
                  <a:gd name="connsiteX3-7" fmla="*/ 14514 w 10856686"/>
                  <a:gd name="connsiteY3-8" fmla="*/ 4470400 h 4789714"/>
                  <a:gd name="connsiteX4-9" fmla="*/ 749 w 10856686"/>
                  <a:gd name="connsiteY4-10" fmla="*/ 1242677 h 4789714"/>
                  <a:gd name="connsiteX5" fmla="*/ 0 w 10856686"/>
                  <a:gd name="connsiteY5" fmla="*/ 0 h 4789714"/>
                  <a:gd name="connsiteX0-11" fmla="*/ 10855937 w 10855937"/>
                  <a:gd name="connsiteY0-12" fmla="*/ 2937437 h 3547037"/>
                  <a:gd name="connsiteX1-13" fmla="*/ 10362451 w 10855937"/>
                  <a:gd name="connsiteY1-14" fmla="*/ 3532523 h 3547037"/>
                  <a:gd name="connsiteX2-15" fmla="*/ 260508 w 10855937"/>
                  <a:gd name="connsiteY2-16" fmla="*/ 3547037 h 3547037"/>
                  <a:gd name="connsiteX3-17" fmla="*/ 13765 w 10855937"/>
                  <a:gd name="connsiteY3-18" fmla="*/ 3227723 h 3547037"/>
                  <a:gd name="connsiteX4-19" fmla="*/ 0 w 10855937"/>
                  <a:gd name="connsiteY4-20" fmla="*/ 0 h 3547037"/>
                  <a:gd name="connsiteX0-21" fmla="*/ 10855937 w 10855937"/>
                  <a:gd name="connsiteY0-22" fmla="*/ 2937437 h 3547037"/>
                  <a:gd name="connsiteX1-23" fmla="*/ 10362451 w 10855937"/>
                  <a:gd name="connsiteY1-24" fmla="*/ 3532523 h 3547037"/>
                  <a:gd name="connsiteX2-25" fmla="*/ 260508 w 10855937"/>
                  <a:gd name="connsiteY2-26" fmla="*/ 3547037 h 3547037"/>
                  <a:gd name="connsiteX3-27" fmla="*/ 13765 w 10855937"/>
                  <a:gd name="connsiteY3-28" fmla="*/ 3227723 h 3547037"/>
                  <a:gd name="connsiteX4-29" fmla="*/ 0 w 10855937"/>
                  <a:gd name="connsiteY4-30" fmla="*/ 0 h 3547037"/>
                  <a:gd name="connsiteX0-31" fmla="*/ 10868873 w 10868873"/>
                  <a:gd name="connsiteY0-32" fmla="*/ 2937437 h 3547037"/>
                  <a:gd name="connsiteX1-33" fmla="*/ 10375387 w 10868873"/>
                  <a:gd name="connsiteY1-34" fmla="*/ 3532523 h 3547037"/>
                  <a:gd name="connsiteX2-35" fmla="*/ 273444 w 10868873"/>
                  <a:gd name="connsiteY2-36" fmla="*/ 3547037 h 3547037"/>
                  <a:gd name="connsiteX3-37" fmla="*/ 26701 w 10868873"/>
                  <a:gd name="connsiteY3-38" fmla="*/ 3227723 h 3547037"/>
                  <a:gd name="connsiteX4-39" fmla="*/ 5177 w 10868873"/>
                  <a:gd name="connsiteY4-40" fmla="*/ 1101841 h 3547037"/>
                  <a:gd name="connsiteX5-41" fmla="*/ 12936 w 10868873"/>
                  <a:gd name="connsiteY5-42" fmla="*/ 0 h 3547037"/>
                  <a:gd name="connsiteX0-43" fmla="*/ 10868873 w 10868873"/>
                  <a:gd name="connsiteY0-44" fmla="*/ 1835596 h 2445196"/>
                  <a:gd name="connsiteX1-45" fmla="*/ 10375387 w 10868873"/>
                  <a:gd name="connsiteY1-46" fmla="*/ 2430682 h 2445196"/>
                  <a:gd name="connsiteX2-47" fmla="*/ 273444 w 10868873"/>
                  <a:gd name="connsiteY2-48" fmla="*/ 2445196 h 2445196"/>
                  <a:gd name="connsiteX3-49" fmla="*/ 26701 w 10868873"/>
                  <a:gd name="connsiteY3-50" fmla="*/ 2125882 h 2445196"/>
                  <a:gd name="connsiteX4-51" fmla="*/ 5177 w 10868873"/>
                  <a:gd name="connsiteY4-52" fmla="*/ 0 h 2445196"/>
                  <a:gd name="connsiteX0-53" fmla="*/ 10863696 w 10863696"/>
                  <a:gd name="connsiteY0-54" fmla="*/ 1835596 h 2445196"/>
                  <a:gd name="connsiteX1-55" fmla="*/ 10370210 w 10863696"/>
                  <a:gd name="connsiteY1-56" fmla="*/ 2430682 h 2445196"/>
                  <a:gd name="connsiteX2-57" fmla="*/ 268267 w 10863696"/>
                  <a:gd name="connsiteY2-58" fmla="*/ 2445196 h 2445196"/>
                  <a:gd name="connsiteX3-59" fmla="*/ 21524 w 10863696"/>
                  <a:gd name="connsiteY3-60" fmla="*/ 2125882 h 2445196"/>
                  <a:gd name="connsiteX4-61" fmla="*/ 0 w 10863696"/>
                  <a:gd name="connsiteY4-62" fmla="*/ 0 h 2445196"/>
                  <a:gd name="connsiteX0-63" fmla="*/ 10882319 w 10882319"/>
                  <a:gd name="connsiteY0-64" fmla="*/ 1835596 h 2445196"/>
                  <a:gd name="connsiteX1-65" fmla="*/ 10388833 w 10882319"/>
                  <a:gd name="connsiteY1-66" fmla="*/ 2430682 h 2445196"/>
                  <a:gd name="connsiteX2-67" fmla="*/ 286890 w 10882319"/>
                  <a:gd name="connsiteY2-68" fmla="*/ 2445196 h 2445196"/>
                  <a:gd name="connsiteX3-69" fmla="*/ 40147 w 10882319"/>
                  <a:gd name="connsiteY3-70" fmla="*/ 2125882 h 2445196"/>
                  <a:gd name="connsiteX4-71" fmla="*/ 0 w 10882319"/>
                  <a:gd name="connsiteY4-72" fmla="*/ 0 h 2445196"/>
                  <a:gd name="connsiteX0-73" fmla="*/ 10853134 w 10853134"/>
                  <a:gd name="connsiteY0-74" fmla="*/ 1841415 h 2451015"/>
                  <a:gd name="connsiteX1-75" fmla="*/ 10359648 w 10853134"/>
                  <a:gd name="connsiteY1-76" fmla="*/ 2436501 h 2451015"/>
                  <a:gd name="connsiteX2-77" fmla="*/ 257705 w 10853134"/>
                  <a:gd name="connsiteY2-78" fmla="*/ 2451015 h 2451015"/>
                  <a:gd name="connsiteX3-79" fmla="*/ 10962 w 10853134"/>
                  <a:gd name="connsiteY3-80" fmla="*/ 2131701 h 2451015"/>
                  <a:gd name="connsiteX4-81" fmla="*/ 11553 w 10853134"/>
                  <a:gd name="connsiteY4-82" fmla="*/ 0 h 2451015"/>
                  <a:gd name="connsiteX0-83" fmla="*/ 10864860 w 10864860"/>
                  <a:gd name="connsiteY0-84" fmla="*/ 1841415 h 2451015"/>
                  <a:gd name="connsiteX1-85" fmla="*/ 10371374 w 10864860"/>
                  <a:gd name="connsiteY1-86" fmla="*/ 2436501 h 2451015"/>
                  <a:gd name="connsiteX2-87" fmla="*/ 269431 w 10864860"/>
                  <a:gd name="connsiteY2-88" fmla="*/ 2451015 h 2451015"/>
                  <a:gd name="connsiteX3-89" fmla="*/ 22688 w 10864860"/>
                  <a:gd name="connsiteY3-90" fmla="*/ 2131701 h 2451015"/>
                  <a:gd name="connsiteX4-91" fmla="*/ 0 w 10864860"/>
                  <a:gd name="connsiteY4-92" fmla="*/ 0 h 2451015"/>
                  <a:gd name="connsiteX0-93" fmla="*/ 10856761 w 10856761"/>
                  <a:gd name="connsiteY0-94" fmla="*/ 1841415 h 2451015"/>
                  <a:gd name="connsiteX1-95" fmla="*/ 10363275 w 10856761"/>
                  <a:gd name="connsiteY1-96" fmla="*/ 2436501 h 2451015"/>
                  <a:gd name="connsiteX2-97" fmla="*/ 261332 w 10856761"/>
                  <a:gd name="connsiteY2-98" fmla="*/ 2451015 h 2451015"/>
                  <a:gd name="connsiteX3-99" fmla="*/ 14589 w 10856761"/>
                  <a:gd name="connsiteY3-100" fmla="*/ 2131701 h 2451015"/>
                  <a:gd name="connsiteX4-101" fmla="*/ 3540 w 10856761"/>
                  <a:gd name="connsiteY4-102" fmla="*/ 0 h 2451015"/>
                  <a:gd name="connsiteX0-103" fmla="*/ 10858803 w 10858803"/>
                  <a:gd name="connsiteY0-104" fmla="*/ 1841415 h 2451015"/>
                  <a:gd name="connsiteX1-105" fmla="*/ 10365317 w 10858803"/>
                  <a:gd name="connsiteY1-106" fmla="*/ 2436501 h 2451015"/>
                  <a:gd name="connsiteX2-107" fmla="*/ 263374 w 10858803"/>
                  <a:gd name="connsiteY2-108" fmla="*/ 2451015 h 2451015"/>
                  <a:gd name="connsiteX3-109" fmla="*/ 16631 w 10858803"/>
                  <a:gd name="connsiteY3-110" fmla="*/ 2131701 h 2451015"/>
                  <a:gd name="connsiteX4-111" fmla="*/ 5582 w 10858803"/>
                  <a:gd name="connsiteY4-112" fmla="*/ 0 h 2451015"/>
                  <a:gd name="connsiteX0-113" fmla="*/ 10854255 w 10854255"/>
                  <a:gd name="connsiteY0-114" fmla="*/ 1841415 h 2451015"/>
                  <a:gd name="connsiteX1-115" fmla="*/ 10360769 w 10854255"/>
                  <a:gd name="connsiteY1-116" fmla="*/ 2436501 h 2451015"/>
                  <a:gd name="connsiteX2-117" fmla="*/ 258826 w 10854255"/>
                  <a:gd name="connsiteY2-118" fmla="*/ 2451015 h 2451015"/>
                  <a:gd name="connsiteX3-119" fmla="*/ 12083 w 10854255"/>
                  <a:gd name="connsiteY3-120" fmla="*/ 2131701 h 2451015"/>
                  <a:gd name="connsiteX4-121" fmla="*/ 1034 w 10854255"/>
                  <a:gd name="connsiteY4-122" fmla="*/ 0 h 2451015"/>
                  <a:gd name="connsiteX0-123" fmla="*/ 10846712 w 10846712"/>
                  <a:gd name="connsiteY0-124" fmla="*/ 1841415 h 2451015"/>
                  <a:gd name="connsiteX1-125" fmla="*/ 10353226 w 10846712"/>
                  <a:gd name="connsiteY1-126" fmla="*/ 2436501 h 2451015"/>
                  <a:gd name="connsiteX2-127" fmla="*/ 251283 w 10846712"/>
                  <a:gd name="connsiteY2-128" fmla="*/ 2451015 h 2451015"/>
                  <a:gd name="connsiteX3-129" fmla="*/ 4540 w 10846712"/>
                  <a:gd name="connsiteY3-130" fmla="*/ 2131701 h 2451015"/>
                  <a:gd name="connsiteX4-131" fmla="*/ 5130 w 10846712"/>
                  <a:gd name="connsiteY4-132" fmla="*/ 0 h 2451015"/>
                  <a:gd name="connsiteX0-133" fmla="*/ 10842172 w 10842172"/>
                  <a:gd name="connsiteY0-134" fmla="*/ 1841415 h 2451015"/>
                  <a:gd name="connsiteX1-135" fmla="*/ 10348686 w 10842172"/>
                  <a:gd name="connsiteY1-136" fmla="*/ 2436501 h 2451015"/>
                  <a:gd name="connsiteX2-137" fmla="*/ 246743 w 10842172"/>
                  <a:gd name="connsiteY2-138" fmla="*/ 2451015 h 2451015"/>
                  <a:gd name="connsiteX3-139" fmla="*/ 0 w 10842172"/>
                  <a:gd name="connsiteY3-140" fmla="*/ 2131701 h 2451015"/>
                  <a:gd name="connsiteX4-141" fmla="*/ 590 w 10842172"/>
                  <a:gd name="connsiteY4-142" fmla="*/ 0 h 2451015"/>
                  <a:gd name="connsiteX0-143" fmla="*/ 10842172 w 10842172"/>
                  <a:gd name="connsiteY0-144" fmla="*/ 1841415 h 2451015"/>
                  <a:gd name="connsiteX1-145" fmla="*/ 10348686 w 10842172"/>
                  <a:gd name="connsiteY1-146" fmla="*/ 2436501 h 2451015"/>
                  <a:gd name="connsiteX2-147" fmla="*/ 246743 w 10842172"/>
                  <a:gd name="connsiteY2-148" fmla="*/ 2451015 h 2451015"/>
                  <a:gd name="connsiteX3-149" fmla="*/ 0 w 10842172"/>
                  <a:gd name="connsiteY3-150" fmla="*/ 2131701 h 2451015"/>
                  <a:gd name="connsiteX4-151" fmla="*/ 590 w 10842172"/>
                  <a:gd name="connsiteY4-152" fmla="*/ 0 h 2451015"/>
                  <a:gd name="connsiteX0-153" fmla="*/ 10842172 w 10842172"/>
                  <a:gd name="connsiteY0-154" fmla="*/ 1841415 h 2451015"/>
                  <a:gd name="connsiteX1-155" fmla="*/ 10348686 w 10842172"/>
                  <a:gd name="connsiteY1-156" fmla="*/ 2436501 h 2451015"/>
                  <a:gd name="connsiteX2-157" fmla="*/ 246743 w 10842172"/>
                  <a:gd name="connsiteY2-158" fmla="*/ 2451015 h 2451015"/>
                  <a:gd name="connsiteX3-159" fmla="*/ 0 w 10842172"/>
                  <a:gd name="connsiteY3-160" fmla="*/ 2131701 h 2451015"/>
                  <a:gd name="connsiteX4-161" fmla="*/ 6410 w 10842172"/>
                  <a:gd name="connsiteY4-162" fmla="*/ 0 h 2451015"/>
                  <a:gd name="connsiteX0-163" fmla="*/ 10842172 w 10842172"/>
                  <a:gd name="connsiteY0-164" fmla="*/ 1841415 h 2451015"/>
                  <a:gd name="connsiteX1-165" fmla="*/ 10348686 w 10842172"/>
                  <a:gd name="connsiteY1-166" fmla="*/ 2436501 h 2451015"/>
                  <a:gd name="connsiteX2-167" fmla="*/ 246743 w 10842172"/>
                  <a:gd name="connsiteY2-168" fmla="*/ 2451015 h 2451015"/>
                  <a:gd name="connsiteX3-169" fmla="*/ 0 w 10842172"/>
                  <a:gd name="connsiteY3-170" fmla="*/ 2131701 h 2451015"/>
                  <a:gd name="connsiteX4-171" fmla="*/ 6410 w 10842172"/>
                  <a:gd name="connsiteY4-172" fmla="*/ 0 h 2451015"/>
                  <a:gd name="connsiteX0-173" fmla="*/ 10846950 w 10846950"/>
                  <a:gd name="connsiteY0-174" fmla="*/ 1841415 h 2451015"/>
                  <a:gd name="connsiteX1-175" fmla="*/ 10353464 w 10846950"/>
                  <a:gd name="connsiteY1-176" fmla="*/ 2436501 h 2451015"/>
                  <a:gd name="connsiteX2-177" fmla="*/ 251521 w 10846950"/>
                  <a:gd name="connsiteY2-178" fmla="*/ 2451015 h 2451015"/>
                  <a:gd name="connsiteX3-179" fmla="*/ 4778 w 10846950"/>
                  <a:gd name="connsiteY3-180" fmla="*/ 2131701 h 2451015"/>
                  <a:gd name="connsiteX4-181" fmla="*/ 11188 w 10846950"/>
                  <a:gd name="connsiteY4-182" fmla="*/ 0 h 2451015"/>
                  <a:gd name="connsiteX0-183" fmla="*/ 10846950 w 10846950"/>
                  <a:gd name="connsiteY0-184" fmla="*/ 1841415 h 2451015"/>
                  <a:gd name="connsiteX1-185" fmla="*/ 10568788 w 10846950"/>
                  <a:gd name="connsiteY1-186" fmla="*/ 2430680 h 2451015"/>
                  <a:gd name="connsiteX2-187" fmla="*/ 251521 w 10846950"/>
                  <a:gd name="connsiteY2-188" fmla="*/ 2451015 h 2451015"/>
                  <a:gd name="connsiteX3-189" fmla="*/ 4778 w 10846950"/>
                  <a:gd name="connsiteY3-190" fmla="*/ 2131701 h 2451015"/>
                  <a:gd name="connsiteX4-191" fmla="*/ 11188 w 10846950"/>
                  <a:gd name="connsiteY4-192" fmla="*/ 0 h 2451015"/>
                  <a:gd name="connsiteX0-193" fmla="*/ 10846950 w 10846950"/>
                  <a:gd name="connsiteY0-194" fmla="*/ 1841415 h 2451015"/>
                  <a:gd name="connsiteX1-195" fmla="*/ 10522232 w 10846950"/>
                  <a:gd name="connsiteY1-196" fmla="*/ 2430680 h 2451015"/>
                  <a:gd name="connsiteX2-197" fmla="*/ 251521 w 10846950"/>
                  <a:gd name="connsiteY2-198" fmla="*/ 2451015 h 2451015"/>
                  <a:gd name="connsiteX3-199" fmla="*/ 4778 w 10846950"/>
                  <a:gd name="connsiteY3-200" fmla="*/ 2131701 h 2451015"/>
                  <a:gd name="connsiteX4-201" fmla="*/ 11188 w 10846950"/>
                  <a:gd name="connsiteY4-202" fmla="*/ 0 h 2451015"/>
                  <a:gd name="connsiteX0-203" fmla="*/ 10846950 w 10846950"/>
                  <a:gd name="connsiteY0-204" fmla="*/ 1841415 h 2451015"/>
                  <a:gd name="connsiteX1-205" fmla="*/ 10745593 w 10846950"/>
                  <a:gd name="connsiteY1-206" fmla="*/ 2046023 h 2451015"/>
                  <a:gd name="connsiteX2-207" fmla="*/ 10522232 w 10846950"/>
                  <a:gd name="connsiteY2-208" fmla="*/ 2430680 h 2451015"/>
                  <a:gd name="connsiteX3-209" fmla="*/ 251521 w 10846950"/>
                  <a:gd name="connsiteY3-210" fmla="*/ 2451015 h 2451015"/>
                  <a:gd name="connsiteX4-211" fmla="*/ 4778 w 10846950"/>
                  <a:gd name="connsiteY4-212" fmla="*/ 2131701 h 2451015"/>
                  <a:gd name="connsiteX5-213" fmla="*/ 11188 w 10846950"/>
                  <a:gd name="connsiteY5-214" fmla="*/ 0 h 2451015"/>
                  <a:gd name="connsiteX0-215" fmla="*/ 10745593 w 10745593"/>
                  <a:gd name="connsiteY0-216" fmla="*/ 2046023 h 2451015"/>
                  <a:gd name="connsiteX1-217" fmla="*/ 10522232 w 10745593"/>
                  <a:gd name="connsiteY1-218" fmla="*/ 2430680 h 2451015"/>
                  <a:gd name="connsiteX2-219" fmla="*/ 251521 w 10745593"/>
                  <a:gd name="connsiteY2-220" fmla="*/ 2451015 h 2451015"/>
                  <a:gd name="connsiteX3-221" fmla="*/ 4778 w 10745593"/>
                  <a:gd name="connsiteY3-222" fmla="*/ 2131701 h 2451015"/>
                  <a:gd name="connsiteX4-223" fmla="*/ 11188 w 10745593"/>
                  <a:gd name="connsiteY4-224" fmla="*/ 0 h 2451015"/>
                  <a:gd name="connsiteX0-225" fmla="*/ 10830947 w 10830947"/>
                  <a:gd name="connsiteY0-226" fmla="*/ 2046023 h 2451015"/>
                  <a:gd name="connsiteX1-227" fmla="*/ 10522232 w 10830947"/>
                  <a:gd name="connsiteY1-228" fmla="*/ 2430680 h 2451015"/>
                  <a:gd name="connsiteX2-229" fmla="*/ 251521 w 10830947"/>
                  <a:gd name="connsiteY2-230" fmla="*/ 2451015 h 2451015"/>
                  <a:gd name="connsiteX3-231" fmla="*/ 4778 w 10830947"/>
                  <a:gd name="connsiteY3-232" fmla="*/ 2131701 h 2451015"/>
                  <a:gd name="connsiteX4-233" fmla="*/ 11188 w 10830947"/>
                  <a:gd name="connsiteY4-234" fmla="*/ 0 h 2451015"/>
                  <a:gd name="connsiteX0-235" fmla="*/ 10877504 w 10877504"/>
                  <a:gd name="connsiteY0-236" fmla="*/ 2046023 h 2451015"/>
                  <a:gd name="connsiteX1-237" fmla="*/ 10522232 w 10877504"/>
                  <a:gd name="connsiteY1-238" fmla="*/ 2430680 h 2451015"/>
                  <a:gd name="connsiteX2-239" fmla="*/ 251521 w 10877504"/>
                  <a:gd name="connsiteY2-240" fmla="*/ 2451015 h 2451015"/>
                  <a:gd name="connsiteX3-241" fmla="*/ 4778 w 10877504"/>
                  <a:gd name="connsiteY3-242" fmla="*/ 2131701 h 2451015"/>
                  <a:gd name="connsiteX4-243" fmla="*/ 11188 w 10877504"/>
                  <a:gd name="connsiteY4-244" fmla="*/ 0 h 2451015"/>
                  <a:gd name="connsiteX0-245" fmla="*/ 10861985 w 10861985"/>
                  <a:gd name="connsiteY0-246" fmla="*/ 2084821 h 2451015"/>
                  <a:gd name="connsiteX1-247" fmla="*/ 10522232 w 10861985"/>
                  <a:gd name="connsiteY1-248" fmla="*/ 2430680 h 2451015"/>
                  <a:gd name="connsiteX2-249" fmla="*/ 251521 w 10861985"/>
                  <a:gd name="connsiteY2-250" fmla="*/ 2451015 h 2451015"/>
                  <a:gd name="connsiteX3-251" fmla="*/ 4778 w 10861985"/>
                  <a:gd name="connsiteY3-252" fmla="*/ 2131701 h 2451015"/>
                  <a:gd name="connsiteX4-253" fmla="*/ 11188 w 10861985"/>
                  <a:gd name="connsiteY4-254" fmla="*/ 0 h 2451015"/>
                  <a:gd name="connsiteX0-255" fmla="*/ 10857207 w 10857207"/>
                  <a:gd name="connsiteY0-256" fmla="*/ 0 h 366194"/>
                  <a:gd name="connsiteX1-257" fmla="*/ 10517454 w 10857207"/>
                  <a:gd name="connsiteY1-258" fmla="*/ 345859 h 366194"/>
                  <a:gd name="connsiteX2-259" fmla="*/ 246743 w 10857207"/>
                  <a:gd name="connsiteY2-260" fmla="*/ 366194 h 366194"/>
                  <a:gd name="connsiteX3-261" fmla="*/ 0 w 10857207"/>
                  <a:gd name="connsiteY3-262" fmla="*/ 46880 h 366194"/>
                  <a:gd name="connsiteX0-263" fmla="*/ 10610464 w 10610464"/>
                  <a:gd name="connsiteY0-264" fmla="*/ 0 h 366194"/>
                  <a:gd name="connsiteX1-265" fmla="*/ 10270711 w 10610464"/>
                  <a:gd name="connsiteY1-266" fmla="*/ 345859 h 366194"/>
                  <a:gd name="connsiteX2-267" fmla="*/ 0 w 10610464"/>
                  <a:gd name="connsiteY2-268" fmla="*/ 366194 h 366194"/>
                  <a:gd name="connsiteX0-269" fmla="*/ 339753 w 339753"/>
                  <a:gd name="connsiteY0-270" fmla="*/ 0 h 345859"/>
                  <a:gd name="connsiteX1-271" fmla="*/ 0 w 339753"/>
                  <a:gd name="connsiteY1-272" fmla="*/ 345859 h 3458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</a:cxnLst>
                <a:rect l="l" t="t" r="r" b="b"/>
                <a:pathLst>
                  <a:path w="339753" h="345859">
                    <a:moveTo>
                      <a:pt x="339753" y="0"/>
                    </a:moveTo>
                    <a:lnTo>
                      <a:pt x="0" y="345859"/>
                    </a:lnTo>
                  </a:path>
                </a:pathLst>
              </a:custGeom>
              <a:noFill/>
              <a:ln w="28575">
                <a:solidFill>
                  <a:srgbClr val="0BF1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25795" y="2294412"/>
            <a:ext cx="6145325" cy="2149050"/>
          </a:xfrm>
          <a:prstGeom prst="rect">
            <a:avLst/>
          </a:prstGeom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45523E18-235E-4362-B519-B185EBF3B072}"/>
              </a:ext>
            </a:extLst>
          </p:cNvPr>
          <p:cNvGrpSpPr/>
          <p:nvPr/>
        </p:nvGrpSpPr>
        <p:grpSpPr>
          <a:xfrm>
            <a:off x="354330" y="377190"/>
            <a:ext cx="606425" cy="606425"/>
            <a:chOff x="2089" y="2413"/>
            <a:chExt cx="1152" cy="1152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0DB0420-4961-4982-8368-4328144B1FC1}"/>
                </a:ext>
              </a:extLst>
            </p:cNvPr>
            <p:cNvSpPr/>
            <p:nvPr/>
          </p:nvSpPr>
          <p:spPr>
            <a:xfrm>
              <a:off x="2089" y="2413"/>
              <a:ext cx="1152" cy="1152"/>
            </a:xfrm>
            <a:prstGeom prst="ellipse">
              <a:avLst/>
            </a:prstGeom>
            <a:solidFill>
              <a:srgbClr val="6AE7F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EA358B76-6877-4FDA-B813-16EA01F9A800}"/>
                </a:ext>
              </a:extLst>
            </p:cNvPr>
            <p:cNvSpPr/>
            <p:nvPr/>
          </p:nvSpPr>
          <p:spPr>
            <a:xfrm>
              <a:off x="2237" y="2562"/>
              <a:ext cx="855" cy="855"/>
            </a:xfrm>
            <a:prstGeom prst="ellipse">
              <a:avLst/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416609D6-6573-434B-A324-897518AF94C9}"/>
              </a:ext>
            </a:extLst>
          </p:cNvPr>
          <p:cNvSpPr txBox="1"/>
          <p:nvPr/>
        </p:nvSpPr>
        <p:spPr>
          <a:xfrm>
            <a:off x="960755" y="481330"/>
            <a:ext cx="5820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000" b="1" dirty="0">
                <a:solidFill>
                  <a:srgbClr val="10FBFE"/>
                </a:solidFill>
                <a:cs typeface="+mn-ea"/>
                <a:sym typeface="+mn-lt"/>
              </a:rPr>
              <a:t>ROG Zephyrus G14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609465" y="2141855"/>
            <a:ext cx="7581900" cy="5080"/>
            <a:chOff x="7259" y="3373"/>
            <a:chExt cx="11940" cy="8"/>
          </a:xfrm>
        </p:grpSpPr>
        <p:cxnSp>
          <p:nvCxnSpPr>
            <p:cNvPr id="42" name="直接连接符 41"/>
            <p:cNvCxnSpPr/>
            <p:nvPr/>
          </p:nvCxnSpPr>
          <p:spPr>
            <a:xfrm>
              <a:off x="7259" y="337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14285" y="3373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/>
        </p:nvGrpSpPr>
        <p:grpSpPr>
          <a:xfrm>
            <a:off x="0" y="4707255"/>
            <a:ext cx="8279130" cy="5080"/>
            <a:chOff x="0" y="7413"/>
            <a:chExt cx="13038" cy="8"/>
          </a:xfrm>
        </p:grpSpPr>
        <p:cxnSp>
          <p:nvCxnSpPr>
            <p:cNvPr id="46" name="直接连接符 45"/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" name="直接连接符 1"/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2480945" y="2644775"/>
            <a:ext cx="18965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solidFill>
                  <a:srgbClr val="6AE7FF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</a:p>
        </p:txBody>
      </p:sp>
      <p:sp>
        <p:nvSpPr>
          <p:cNvPr id="13" name="文本框 3">
            <a:extLst>
              <a:ext uri="{FF2B5EF4-FFF2-40B4-BE49-F238E27FC236}">
                <a16:creationId xmlns:a16="http://schemas.microsoft.com/office/drawing/2014/main" id="{6118A847-7869-472C-B2AD-AE6E9B28D112}"/>
              </a:ext>
            </a:extLst>
          </p:cNvPr>
          <p:cNvSpPr txBox="1"/>
          <p:nvPr/>
        </p:nvSpPr>
        <p:spPr>
          <a:xfrm>
            <a:off x="3990975" y="2634676"/>
            <a:ext cx="74522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9600" dirty="0">
                <a:solidFill>
                  <a:srgbClr val="10FBFE"/>
                </a:solidFill>
                <a:cs typeface="+mn-ea"/>
                <a:sym typeface="+mn-lt"/>
              </a:rPr>
              <a:t>Comparation</a:t>
            </a:r>
          </a:p>
        </p:txBody>
      </p:sp>
    </p:spTree>
    <p:extLst>
      <p:ext uri="{BB962C8B-B14F-4D97-AF65-F5344CB8AC3E}">
        <p14:creationId xmlns:p14="http://schemas.microsoft.com/office/powerpoint/2010/main" val="167617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rot="16200000">
            <a:off x="3192664" y="2617208"/>
            <a:ext cx="2203182" cy="2740160"/>
            <a:chOff x="1280369" y="2576747"/>
            <a:chExt cx="2118361" cy="2634666"/>
          </a:xfrm>
        </p:grpSpPr>
        <p:sp>
          <p:nvSpPr>
            <p:cNvPr id="3" name="任意多边形: 形状 2"/>
            <p:cNvSpPr/>
            <p:nvPr/>
          </p:nvSpPr>
          <p:spPr>
            <a:xfrm>
              <a:off x="1280369" y="2576747"/>
              <a:ext cx="2118361" cy="2627523"/>
            </a:xfrm>
            <a:custGeom>
              <a:avLst/>
              <a:gdLst>
                <a:gd name="connsiteX0" fmla="*/ 332541 w 3112654"/>
                <a:gd name="connsiteY0" fmla="*/ 70245 h 3860800"/>
                <a:gd name="connsiteX1" fmla="*/ 56633 w 3112654"/>
                <a:gd name="connsiteY1" fmla="*/ 346153 h 3860800"/>
                <a:gd name="connsiteX2" fmla="*/ 56633 w 3112654"/>
                <a:gd name="connsiteY2" fmla="*/ 3519097 h 3860800"/>
                <a:gd name="connsiteX3" fmla="*/ 328091 w 3112654"/>
                <a:gd name="connsiteY3" fmla="*/ 3790555 h 3860800"/>
                <a:gd name="connsiteX4" fmla="*/ 2503301 w 3112654"/>
                <a:gd name="connsiteY4" fmla="*/ 3790555 h 3860800"/>
                <a:gd name="connsiteX5" fmla="*/ 2569970 w 3112654"/>
                <a:gd name="connsiteY5" fmla="*/ 3723887 h 3860800"/>
                <a:gd name="connsiteX6" fmla="*/ 2771447 w 3112654"/>
                <a:gd name="connsiteY6" fmla="*/ 3723887 h 3860800"/>
                <a:gd name="connsiteX7" fmla="*/ 2976475 w 3112654"/>
                <a:gd name="connsiteY7" fmla="*/ 3518858 h 3860800"/>
                <a:gd name="connsiteX8" fmla="*/ 2976475 w 3112654"/>
                <a:gd name="connsiteY8" fmla="*/ 3328794 h 3860800"/>
                <a:gd name="connsiteX9" fmla="*/ 3056021 w 3112654"/>
                <a:gd name="connsiteY9" fmla="*/ 3249248 h 3860800"/>
                <a:gd name="connsiteX10" fmla="*/ 3056021 w 3112654"/>
                <a:gd name="connsiteY10" fmla="*/ 346153 h 3860800"/>
                <a:gd name="connsiteX11" fmla="*/ 2780113 w 3112654"/>
                <a:gd name="connsiteY11" fmla="*/ 70245 h 3860800"/>
                <a:gd name="connsiteX12" fmla="*/ 286327 w 3112654"/>
                <a:gd name="connsiteY12" fmla="*/ 0 h 3860800"/>
                <a:gd name="connsiteX13" fmla="*/ 2826327 w 3112654"/>
                <a:gd name="connsiteY13" fmla="*/ 0 h 3860800"/>
                <a:gd name="connsiteX14" fmla="*/ 3112654 w 3112654"/>
                <a:gd name="connsiteY14" fmla="*/ 286327 h 3860800"/>
                <a:gd name="connsiteX15" fmla="*/ 3112654 w 3112654"/>
                <a:gd name="connsiteY15" fmla="*/ 3299051 h 3860800"/>
                <a:gd name="connsiteX16" fmla="*/ 3030104 w 3112654"/>
                <a:gd name="connsiteY16" fmla="*/ 3381601 h 3860800"/>
                <a:gd name="connsiteX17" fmla="*/ 3030104 w 3112654"/>
                <a:gd name="connsiteY17" fmla="*/ 3578843 h 3860800"/>
                <a:gd name="connsiteX18" fmla="*/ 2817333 w 3112654"/>
                <a:gd name="connsiteY18" fmla="*/ 3791614 h 3860800"/>
                <a:gd name="connsiteX19" fmla="*/ 2608248 w 3112654"/>
                <a:gd name="connsiteY19" fmla="*/ 3791614 h 3860800"/>
                <a:gd name="connsiteX20" fmla="*/ 2539062 w 3112654"/>
                <a:gd name="connsiteY20" fmla="*/ 3860800 h 3860800"/>
                <a:gd name="connsiteX21" fmla="*/ 281709 w 3112654"/>
                <a:gd name="connsiteY21" fmla="*/ 3860800 h 3860800"/>
                <a:gd name="connsiteX22" fmla="*/ 0 w 3112654"/>
                <a:gd name="connsiteY22" fmla="*/ 3579091 h 3860800"/>
                <a:gd name="connsiteX23" fmla="*/ 0 w 3112654"/>
                <a:gd name="connsiteY23" fmla="*/ 286327 h 386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2654" h="3860800">
                  <a:moveTo>
                    <a:pt x="332541" y="70245"/>
                  </a:moveTo>
                  <a:lnTo>
                    <a:pt x="56633" y="346153"/>
                  </a:lnTo>
                  <a:lnTo>
                    <a:pt x="56633" y="3519097"/>
                  </a:lnTo>
                  <a:lnTo>
                    <a:pt x="328091" y="3790555"/>
                  </a:lnTo>
                  <a:lnTo>
                    <a:pt x="2503301" y="3790555"/>
                  </a:lnTo>
                  <a:lnTo>
                    <a:pt x="2569970" y="3723887"/>
                  </a:lnTo>
                  <a:lnTo>
                    <a:pt x="2771447" y="3723887"/>
                  </a:lnTo>
                  <a:lnTo>
                    <a:pt x="2976475" y="3518858"/>
                  </a:lnTo>
                  <a:lnTo>
                    <a:pt x="2976475" y="3328794"/>
                  </a:lnTo>
                  <a:lnTo>
                    <a:pt x="3056021" y="3249248"/>
                  </a:lnTo>
                  <a:lnTo>
                    <a:pt x="3056021" y="346153"/>
                  </a:lnTo>
                  <a:lnTo>
                    <a:pt x="2780113" y="70245"/>
                  </a:lnTo>
                  <a:close/>
                  <a:moveTo>
                    <a:pt x="286327" y="0"/>
                  </a:moveTo>
                  <a:lnTo>
                    <a:pt x="2826327" y="0"/>
                  </a:lnTo>
                  <a:lnTo>
                    <a:pt x="3112654" y="286327"/>
                  </a:lnTo>
                  <a:lnTo>
                    <a:pt x="3112654" y="3299051"/>
                  </a:lnTo>
                  <a:lnTo>
                    <a:pt x="3030104" y="3381601"/>
                  </a:lnTo>
                  <a:lnTo>
                    <a:pt x="3030104" y="3578843"/>
                  </a:lnTo>
                  <a:lnTo>
                    <a:pt x="2817333" y="3791614"/>
                  </a:lnTo>
                  <a:lnTo>
                    <a:pt x="2608248" y="3791614"/>
                  </a:lnTo>
                  <a:lnTo>
                    <a:pt x="2539062" y="3860800"/>
                  </a:lnTo>
                  <a:lnTo>
                    <a:pt x="281709" y="3860800"/>
                  </a:lnTo>
                  <a:lnTo>
                    <a:pt x="0" y="3579091"/>
                  </a:lnTo>
                  <a:lnTo>
                    <a:pt x="0" y="286327"/>
                  </a:lnTo>
                  <a:close/>
                </a:path>
              </a:pathLst>
            </a:custGeom>
            <a:solidFill>
              <a:srgbClr val="0BF1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任意多边形: 形状 3"/>
            <p:cNvSpPr/>
            <p:nvPr/>
          </p:nvSpPr>
          <p:spPr>
            <a:xfrm>
              <a:off x="3114675" y="4951727"/>
              <a:ext cx="274529" cy="259686"/>
            </a:xfrm>
            <a:custGeom>
              <a:avLst/>
              <a:gdLst>
                <a:gd name="connsiteX0" fmla="*/ 46078 w 501232"/>
                <a:gd name="connsiteY0" fmla="*/ 428413 h 474132"/>
                <a:gd name="connsiteX1" fmla="*/ 278194 w 501232"/>
                <a:gd name="connsiteY1" fmla="*/ 428413 h 474132"/>
                <a:gd name="connsiteX2" fmla="*/ 278195 w 501232"/>
                <a:gd name="connsiteY2" fmla="*/ 428413 h 474132"/>
                <a:gd name="connsiteX3" fmla="*/ 343105 w 501232"/>
                <a:gd name="connsiteY3" fmla="*/ 428413 h 474132"/>
                <a:gd name="connsiteX4" fmla="*/ 297026 w 501232"/>
                <a:gd name="connsiteY4" fmla="*/ 474132 h 474132"/>
                <a:gd name="connsiteX5" fmla="*/ 243509 w 501232"/>
                <a:gd name="connsiteY5" fmla="*/ 474132 h 474132"/>
                <a:gd name="connsiteX6" fmla="*/ 243508 w 501232"/>
                <a:gd name="connsiteY6" fmla="*/ 474132 h 474132"/>
                <a:gd name="connsiteX7" fmla="*/ 0 w 501232"/>
                <a:gd name="connsiteY7" fmla="*/ 474132 h 474132"/>
                <a:gd name="connsiteX8" fmla="*/ 455512 w 501232"/>
                <a:gd name="connsiteY8" fmla="*/ 252478 h 474132"/>
                <a:gd name="connsiteX9" fmla="*/ 455512 w 501232"/>
                <a:gd name="connsiteY9" fmla="*/ 316883 h 474132"/>
                <a:gd name="connsiteX10" fmla="*/ 343105 w 501232"/>
                <a:gd name="connsiteY10" fmla="*/ 428412 h 474132"/>
                <a:gd name="connsiteX11" fmla="*/ 278194 w 501232"/>
                <a:gd name="connsiteY11" fmla="*/ 428412 h 474132"/>
                <a:gd name="connsiteX12" fmla="*/ 501232 w 501232"/>
                <a:gd name="connsiteY12" fmla="*/ 0 h 474132"/>
                <a:gd name="connsiteX13" fmla="*/ 501232 w 501232"/>
                <a:gd name="connsiteY13" fmla="*/ 222758 h 474132"/>
                <a:gd name="connsiteX14" fmla="*/ 501232 w 501232"/>
                <a:gd name="connsiteY14" fmla="*/ 271521 h 474132"/>
                <a:gd name="connsiteX15" fmla="*/ 455513 w 501232"/>
                <a:gd name="connsiteY15" fmla="*/ 316883 h 474132"/>
                <a:gd name="connsiteX16" fmla="*/ 455513 w 501232"/>
                <a:gd name="connsiteY16" fmla="*/ 252478 h 474132"/>
                <a:gd name="connsiteX17" fmla="*/ 455513 w 501232"/>
                <a:gd name="connsiteY17" fmla="*/ 45363 h 47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1232" h="474132">
                  <a:moveTo>
                    <a:pt x="46078" y="428413"/>
                  </a:moveTo>
                  <a:lnTo>
                    <a:pt x="278194" y="428413"/>
                  </a:lnTo>
                  <a:lnTo>
                    <a:pt x="278195" y="428413"/>
                  </a:lnTo>
                  <a:lnTo>
                    <a:pt x="343105" y="428413"/>
                  </a:lnTo>
                  <a:lnTo>
                    <a:pt x="297026" y="474132"/>
                  </a:lnTo>
                  <a:lnTo>
                    <a:pt x="243509" y="474132"/>
                  </a:lnTo>
                  <a:lnTo>
                    <a:pt x="243508" y="474132"/>
                  </a:lnTo>
                  <a:lnTo>
                    <a:pt x="0" y="474132"/>
                  </a:lnTo>
                  <a:close/>
                  <a:moveTo>
                    <a:pt x="455512" y="252478"/>
                  </a:moveTo>
                  <a:lnTo>
                    <a:pt x="455512" y="316883"/>
                  </a:lnTo>
                  <a:lnTo>
                    <a:pt x="343105" y="428412"/>
                  </a:lnTo>
                  <a:lnTo>
                    <a:pt x="278194" y="428412"/>
                  </a:lnTo>
                  <a:close/>
                  <a:moveTo>
                    <a:pt x="501232" y="0"/>
                  </a:moveTo>
                  <a:lnTo>
                    <a:pt x="501232" y="222758"/>
                  </a:lnTo>
                  <a:lnTo>
                    <a:pt x="501232" y="271521"/>
                  </a:lnTo>
                  <a:lnTo>
                    <a:pt x="455513" y="316883"/>
                  </a:lnTo>
                  <a:lnTo>
                    <a:pt x="455513" y="252478"/>
                  </a:lnTo>
                  <a:lnTo>
                    <a:pt x="455513" y="45363"/>
                  </a:lnTo>
                  <a:close/>
                </a:path>
              </a:pathLst>
            </a:custGeom>
            <a:solidFill>
              <a:srgbClr val="0BF1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 rot="16200000">
            <a:off x="6364489" y="2617208"/>
            <a:ext cx="2203182" cy="2740160"/>
            <a:chOff x="1280369" y="2576747"/>
            <a:chExt cx="2118361" cy="2634666"/>
          </a:xfrm>
        </p:grpSpPr>
        <p:sp>
          <p:nvSpPr>
            <p:cNvPr id="18" name="任意多边形: 形状 17"/>
            <p:cNvSpPr/>
            <p:nvPr/>
          </p:nvSpPr>
          <p:spPr>
            <a:xfrm>
              <a:off x="1280369" y="2576747"/>
              <a:ext cx="2118361" cy="2627523"/>
            </a:xfrm>
            <a:custGeom>
              <a:avLst/>
              <a:gdLst>
                <a:gd name="connsiteX0" fmla="*/ 332541 w 3112654"/>
                <a:gd name="connsiteY0" fmla="*/ 70245 h 3860800"/>
                <a:gd name="connsiteX1" fmla="*/ 56633 w 3112654"/>
                <a:gd name="connsiteY1" fmla="*/ 346153 h 3860800"/>
                <a:gd name="connsiteX2" fmla="*/ 56633 w 3112654"/>
                <a:gd name="connsiteY2" fmla="*/ 3519097 h 3860800"/>
                <a:gd name="connsiteX3" fmla="*/ 328091 w 3112654"/>
                <a:gd name="connsiteY3" fmla="*/ 3790555 h 3860800"/>
                <a:gd name="connsiteX4" fmla="*/ 2503301 w 3112654"/>
                <a:gd name="connsiteY4" fmla="*/ 3790555 h 3860800"/>
                <a:gd name="connsiteX5" fmla="*/ 2569970 w 3112654"/>
                <a:gd name="connsiteY5" fmla="*/ 3723887 h 3860800"/>
                <a:gd name="connsiteX6" fmla="*/ 2771447 w 3112654"/>
                <a:gd name="connsiteY6" fmla="*/ 3723887 h 3860800"/>
                <a:gd name="connsiteX7" fmla="*/ 2976475 w 3112654"/>
                <a:gd name="connsiteY7" fmla="*/ 3518858 h 3860800"/>
                <a:gd name="connsiteX8" fmla="*/ 2976475 w 3112654"/>
                <a:gd name="connsiteY8" fmla="*/ 3328794 h 3860800"/>
                <a:gd name="connsiteX9" fmla="*/ 3056021 w 3112654"/>
                <a:gd name="connsiteY9" fmla="*/ 3249248 h 3860800"/>
                <a:gd name="connsiteX10" fmla="*/ 3056021 w 3112654"/>
                <a:gd name="connsiteY10" fmla="*/ 346153 h 3860800"/>
                <a:gd name="connsiteX11" fmla="*/ 2780113 w 3112654"/>
                <a:gd name="connsiteY11" fmla="*/ 70245 h 3860800"/>
                <a:gd name="connsiteX12" fmla="*/ 286327 w 3112654"/>
                <a:gd name="connsiteY12" fmla="*/ 0 h 3860800"/>
                <a:gd name="connsiteX13" fmla="*/ 2826327 w 3112654"/>
                <a:gd name="connsiteY13" fmla="*/ 0 h 3860800"/>
                <a:gd name="connsiteX14" fmla="*/ 3112654 w 3112654"/>
                <a:gd name="connsiteY14" fmla="*/ 286327 h 3860800"/>
                <a:gd name="connsiteX15" fmla="*/ 3112654 w 3112654"/>
                <a:gd name="connsiteY15" fmla="*/ 3299051 h 3860800"/>
                <a:gd name="connsiteX16" fmla="*/ 3030104 w 3112654"/>
                <a:gd name="connsiteY16" fmla="*/ 3381601 h 3860800"/>
                <a:gd name="connsiteX17" fmla="*/ 3030104 w 3112654"/>
                <a:gd name="connsiteY17" fmla="*/ 3578843 h 3860800"/>
                <a:gd name="connsiteX18" fmla="*/ 2817333 w 3112654"/>
                <a:gd name="connsiteY18" fmla="*/ 3791614 h 3860800"/>
                <a:gd name="connsiteX19" fmla="*/ 2608248 w 3112654"/>
                <a:gd name="connsiteY19" fmla="*/ 3791614 h 3860800"/>
                <a:gd name="connsiteX20" fmla="*/ 2539062 w 3112654"/>
                <a:gd name="connsiteY20" fmla="*/ 3860800 h 3860800"/>
                <a:gd name="connsiteX21" fmla="*/ 281709 w 3112654"/>
                <a:gd name="connsiteY21" fmla="*/ 3860800 h 3860800"/>
                <a:gd name="connsiteX22" fmla="*/ 0 w 3112654"/>
                <a:gd name="connsiteY22" fmla="*/ 3579091 h 3860800"/>
                <a:gd name="connsiteX23" fmla="*/ 0 w 3112654"/>
                <a:gd name="connsiteY23" fmla="*/ 286327 h 386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2654" h="3860800">
                  <a:moveTo>
                    <a:pt x="332541" y="70245"/>
                  </a:moveTo>
                  <a:lnTo>
                    <a:pt x="56633" y="346153"/>
                  </a:lnTo>
                  <a:lnTo>
                    <a:pt x="56633" y="3519097"/>
                  </a:lnTo>
                  <a:lnTo>
                    <a:pt x="328091" y="3790555"/>
                  </a:lnTo>
                  <a:lnTo>
                    <a:pt x="2503301" y="3790555"/>
                  </a:lnTo>
                  <a:lnTo>
                    <a:pt x="2569970" y="3723887"/>
                  </a:lnTo>
                  <a:lnTo>
                    <a:pt x="2771447" y="3723887"/>
                  </a:lnTo>
                  <a:lnTo>
                    <a:pt x="2976475" y="3518858"/>
                  </a:lnTo>
                  <a:lnTo>
                    <a:pt x="2976475" y="3328794"/>
                  </a:lnTo>
                  <a:lnTo>
                    <a:pt x="3056021" y="3249248"/>
                  </a:lnTo>
                  <a:lnTo>
                    <a:pt x="3056021" y="346153"/>
                  </a:lnTo>
                  <a:lnTo>
                    <a:pt x="2780113" y="70245"/>
                  </a:lnTo>
                  <a:close/>
                  <a:moveTo>
                    <a:pt x="286327" y="0"/>
                  </a:moveTo>
                  <a:lnTo>
                    <a:pt x="2826327" y="0"/>
                  </a:lnTo>
                  <a:lnTo>
                    <a:pt x="3112654" y="286327"/>
                  </a:lnTo>
                  <a:lnTo>
                    <a:pt x="3112654" y="3299051"/>
                  </a:lnTo>
                  <a:lnTo>
                    <a:pt x="3030104" y="3381601"/>
                  </a:lnTo>
                  <a:lnTo>
                    <a:pt x="3030104" y="3578843"/>
                  </a:lnTo>
                  <a:lnTo>
                    <a:pt x="2817333" y="3791614"/>
                  </a:lnTo>
                  <a:lnTo>
                    <a:pt x="2608248" y="3791614"/>
                  </a:lnTo>
                  <a:lnTo>
                    <a:pt x="2539062" y="3860800"/>
                  </a:lnTo>
                  <a:lnTo>
                    <a:pt x="281709" y="3860800"/>
                  </a:lnTo>
                  <a:lnTo>
                    <a:pt x="0" y="3579091"/>
                  </a:lnTo>
                  <a:lnTo>
                    <a:pt x="0" y="286327"/>
                  </a:lnTo>
                  <a:close/>
                </a:path>
              </a:pathLst>
            </a:custGeom>
            <a:solidFill>
              <a:srgbClr val="0BF1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3114675" y="4951727"/>
              <a:ext cx="274529" cy="259686"/>
            </a:xfrm>
            <a:custGeom>
              <a:avLst/>
              <a:gdLst>
                <a:gd name="connsiteX0" fmla="*/ 46078 w 501232"/>
                <a:gd name="connsiteY0" fmla="*/ 428413 h 474132"/>
                <a:gd name="connsiteX1" fmla="*/ 278194 w 501232"/>
                <a:gd name="connsiteY1" fmla="*/ 428413 h 474132"/>
                <a:gd name="connsiteX2" fmla="*/ 278195 w 501232"/>
                <a:gd name="connsiteY2" fmla="*/ 428413 h 474132"/>
                <a:gd name="connsiteX3" fmla="*/ 343105 w 501232"/>
                <a:gd name="connsiteY3" fmla="*/ 428413 h 474132"/>
                <a:gd name="connsiteX4" fmla="*/ 297026 w 501232"/>
                <a:gd name="connsiteY4" fmla="*/ 474132 h 474132"/>
                <a:gd name="connsiteX5" fmla="*/ 243509 w 501232"/>
                <a:gd name="connsiteY5" fmla="*/ 474132 h 474132"/>
                <a:gd name="connsiteX6" fmla="*/ 243508 w 501232"/>
                <a:gd name="connsiteY6" fmla="*/ 474132 h 474132"/>
                <a:gd name="connsiteX7" fmla="*/ 0 w 501232"/>
                <a:gd name="connsiteY7" fmla="*/ 474132 h 474132"/>
                <a:gd name="connsiteX8" fmla="*/ 455512 w 501232"/>
                <a:gd name="connsiteY8" fmla="*/ 252478 h 474132"/>
                <a:gd name="connsiteX9" fmla="*/ 455512 w 501232"/>
                <a:gd name="connsiteY9" fmla="*/ 316883 h 474132"/>
                <a:gd name="connsiteX10" fmla="*/ 343105 w 501232"/>
                <a:gd name="connsiteY10" fmla="*/ 428412 h 474132"/>
                <a:gd name="connsiteX11" fmla="*/ 278194 w 501232"/>
                <a:gd name="connsiteY11" fmla="*/ 428412 h 474132"/>
                <a:gd name="connsiteX12" fmla="*/ 501232 w 501232"/>
                <a:gd name="connsiteY12" fmla="*/ 0 h 474132"/>
                <a:gd name="connsiteX13" fmla="*/ 501232 w 501232"/>
                <a:gd name="connsiteY13" fmla="*/ 222758 h 474132"/>
                <a:gd name="connsiteX14" fmla="*/ 501232 w 501232"/>
                <a:gd name="connsiteY14" fmla="*/ 271521 h 474132"/>
                <a:gd name="connsiteX15" fmla="*/ 455513 w 501232"/>
                <a:gd name="connsiteY15" fmla="*/ 316883 h 474132"/>
                <a:gd name="connsiteX16" fmla="*/ 455513 w 501232"/>
                <a:gd name="connsiteY16" fmla="*/ 252478 h 474132"/>
                <a:gd name="connsiteX17" fmla="*/ 455513 w 501232"/>
                <a:gd name="connsiteY17" fmla="*/ 45363 h 47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1232" h="474132">
                  <a:moveTo>
                    <a:pt x="46078" y="428413"/>
                  </a:moveTo>
                  <a:lnTo>
                    <a:pt x="278194" y="428413"/>
                  </a:lnTo>
                  <a:lnTo>
                    <a:pt x="278195" y="428413"/>
                  </a:lnTo>
                  <a:lnTo>
                    <a:pt x="343105" y="428413"/>
                  </a:lnTo>
                  <a:lnTo>
                    <a:pt x="297026" y="474132"/>
                  </a:lnTo>
                  <a:lnTo>
                    <a:pt x="243509" y="474132"/>
                  </a:lnTo>
                  <a:lnTo>
                    <a:pt x="243508" y="474132"/>
                  </a:lnTo>
                  <a:lnTo>
                    <a:pt x="0" y="474132"/>
                  </a:lnTo>
                  <a:close/>
                  <a:moveTo>
                    <a:pt x="455512" y="252478"/>
                  </a:moveTo>
                  <a:lnTo>
                    <a:pt x="455512" y="316883"/>
                  </a:lnTo>
                  <a:lnTo>
                    <a:pt x="343105" y="428412"/>
                  </a:lnTo>
                  <a:lnTo>
                    <a:pt x="278194" y="428412"/>
                  </a:lnTo>
                  <a:close/>
                  <a:moveTo>
                    <a:pt x="501232" y="0"/>
                  </a:moveTo>
                  <a:lnTo>
                    <a:pt x="501232" y="222758"/>
                  </a:lnTo>
                  <a:lnTo>
                    <a:pt x="501232" y="271521"/>
                  </a:lnTo>
                  <a:lnTo>
                    <a:pt x="455513" y="316883"/>
                  </a:lnTo>
                  <a:lnTo>
                    <a:pt x="455513" y="252478"/>
                  </a:lnTo>
                  <a:lnTo>
                    <a:pt x="455513" y="45363"/>
                  </a:lnTo>
                  <a:close/>
                </a:path>
              </a:pathLst>
            </a:custGeom>
            <a:solidFill>
              <a:srgbClr val="0BF1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2" name="文本框 7"/>
          <p:cNvSpPr txBox="1"/>
          <p:nvPr/>
        </p:nvSpPr>
        <p:spPr bwMode="auto">
          <a:xfrm>
            <a:off x="2924174" y="2067246"/>
            <a:ext cx="3046672" cy="46166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>
              <a:defRPr/>
            </a:pPr>
            <a:r>
              <a:rPr lang="en-US" altLang="zh-CN" sz="2400" b="1" kern="0" dirty="0"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cs typeface="+mn-ea"/>
                <a:sym typeface="+mn-lt"/>
              </a:rPr>
              <a:t>Lenovo Legion Y740</a:t>
            </a:r>
          </a:p>
        </p:txBody>
      </p:sp>
      <p:sp>
        <p:nvSpPr>
          <p:cNvPr id="25" name="文本框 7"/>
          <p:cNvSpPr txBox="1"/>
          <p:nvPr/>
        </p:nvSpPr>
        <p:spPr bwMode="auto">
          <a:xfrm>
            <a:off x="6221154" y="2057992"/>
            <a:ext cx="3046672" cy="46166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>
              <a:defRPr/>
            </a:pPr>
            <a:r>
              <a:rPr lang="en-US" altLang="zh-CN" sz="2400" b="1" kern="0" dirty="0">
                <a:gradFill>
                  <a:gsLst>
                    <a:gs pos="0">
                      <a:srgbClr val="FFFFFF"/>
                    </a:gs>
                    <a:gs pos="89000">
                      <a:srgbClr val="0BF1F5"/>
                    </a:gs>
                  </a:gsLst>
                  <a:lin ang="5400000" scaled="1"/>
                </a:gradFill>
                <a:cs typeface="+mn-ea"/>
                <a:sym typeface="+mn-lt"/>
              </a:rPr>
              <a:t>ROG Zephyrus G14 </a:t>
            </a:r>
          </a:p>
        </p:txBody>
      </p:sp>
      <p:pic>
        <p:nvPicPr>
          <p:cNvPr id="14" name="图片占位符 13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6763" y="2851541"/>
            <a:ext cx="2607553" cy="2603662"/>
          </a:xfrm>
        </p:spPr>
      </p:pic>
      <p:pic>
        <p:nvPicPr>
          <p:cNvPr id="28" name="图片占位符 27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9642" y="3147193"/>
            <a:ext cx="2446020" cy="1733796"/>
          </a:xfr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0277FC8B-9923-481F-AAEB-34D72CDEDB09}"/>
              </a:ext>
            </a:extLst>
          </p:cNvPr>
          <p:cNvGrpSpPr/>
          <p:nvPr/>
        </p:nvGrpSpPr>
        <p:grpSpPr>
          <a:xfrm>
            <a:off x="354330" y="377190"/>
            <a:ext cx="606425" cy="606425"/>
            <a:chOff x="2089" y="2413"/>
            <a:chExt cx="1152" cy="1152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99D99782-B99B-43DB-9D04-97701E165E6A}"/>
                </a:ext>
              </a:extLst>
            </p:cNvPr>
            <p:cNvSpPr/>
            <p:nvPr/>
          </p:nvSpPr>
          <p:spPr>
            <a:xfrm>
              <a:off x="2089" y="2413"/>
              <a:ext cx="1152" cy="1152"/>
            </a:xfrm>
            <a:prstGeom prst="ellipse">
              <a:avLst/>
            </a:prstGeom>
            <a:solidFill>
              <a:srgbClr val="6AE7F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F64C3E71-8EA2-48DD-9183-01E27D19F2C4}"/>
                </a:ext>
              </a:extLst>
            </p:cNvPr>
            <p:cNvSpPr/>
            <p:nvPr/>
          </p:nvSpPr>
          <p:spPr>
            <a:xfrm>
              <a:off x="2237" y="2562"/>
              <a:ext cx="855" cy="855"/>
            </a:xfrm>
            <a:prstGeom prst="ellipse">
              <a:avLst/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400" b="1" dirty="0">
                  <a:solidFill>
                    <a:prstClr val="white"/>
                  </a:solidFill>
                  <a:cs typeface="+mn-ea"/>
                  <a:sym typeface="+mn-lt"/>
                </a:rPr>
                <a:t>2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09873687-F100-4B19-B909-91CEBFAD69A1}"/>
              </a:ext>
            </a:extLst>
          </p:cNvPr>
          <p:cNvSpPr txBox="1"/>
          <p:nvPr/>
        </p:nvSpPr>
        <p:spPr>
          <a:xfrm>
            <a:off x="960755" y="481330"/>
            <a:ext cx="5820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000" b="1" dirty="0">
                <a:solidFill>
                  <a:srgbClr val="10FBFE"/>
                </a:solidFill>
                <a:cs typeface="+mn-ea"/>
                <a:sym typeface="+mn-lt"/>
              </a:rPr>
              <a:t>COMPARATION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10FBF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theme/theme1.xml><?xml version="1.0" encoding="utf-8"?>
<a:theme xmlns:a="http://schemas.openxmlformats.org/drawingml/2006/main" name="摄图网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2ks3qkz">
      <a:majorFont>
        <a:latin typeface="Source Han Serif CN"/>
        <a:ea typeface="Source Han Sans CN"/>
        <a:cs typeface=""/>
      </a:majorFont>
      <a:minorFont>
        <a:latin typeface="Source Han Serif CN"/>
        <a:ea typeface="Source Han Sans C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1153</TotalTime>
  <Words>515</Words>
  <Application>Microsoft Office PowerPoint</Application>
  <PresentationFormat>Widescreen</PresentationFormat>
  <Paragraphs>92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等线</vt:lpstr>
      <vt:lpstr>Arial</vt:lpstr>
      <vt:lpstr>Source Han Serif CN</vt:lpstr>
      <vt:lpstr>摄图网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dangh</dc:creator>
  <cp:keywords/>
  <cp:lastModifiedBy>Hayam Wuruk884</cp:lastModifiedBy>
  <cp:revision>54</cp:revision>
  <dcterms:created xsi:type="dcterms:W3CDTF">2017-07-15T13:06:00Z</dcterms:created>
  <dcterms:modified xsi:type="dcterms:W3CDTF">2023-09-26T06:59:45Z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2052-10.8.2.7072</vt:lpwstr>
  </property>
  <property fmtid="{D5CDD505-2E9C-101B-9397-08002B2CF9AE}" pid="3" name="NXPowerLiteLastOptimized">
    <vt:lpwstr>6025495</vt:lpwstr>
  </property>
  <property fmtid="{D5CDD505-2E9C-101B-9397-08002B2CF9AE}" pid="4" name="NXPowerLiteSettings">
    <vt:lpwstr>C7000400038000</vt:lpwstr>
  </property>
  <property fmtid="{D5CDD505-2E9C-101B-9397-08002B2CF9AE}" pid="5" name="NXPowerLiteVersion">
    <vt:lpwstr>D7.1.14</vt:lpwstr>
  </property>
</Properties>
</file>

<file path=docProps/thumbnail.jpeg>
</file>